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1" r:id="rId1"/>
    <p:sldMasterId id="2147483682" r:id="rId2"/>
    <p:sldMasterId id="2147483683"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84" r:id="rId13"/>
    <p:sldId id="285" r:id="rId14"/>
    <p:sldId id="267" r:id="rId15"/>
    <p:sldId id="268" r:id="rId16"/>
    <p:sldId id="286" r:id="rId17"/>
    <p:sldId id="270" r:id="rId18"/>
    <p:sldId id="271" r:id="rId19"/>
    <p:sldId id="272" r:id="rId20"/>
    <p:sldId id="281" r:id="rId21"/>
    <p:sldId id="282" r:id="rId22"/>
    <p:sldId id="274" r:id="rId23"/>
    <p:sldId id="275" r:id="rId24"/>
    <p:sldId id="280" r:id="rId25"/>
  </p:sldIdLst>
  <p:sldSz cx="9144000" cy="5143500" type="screen16x9"/>
  <p:notesSz cx="6858000" cy="9144000"/>
  <p:embeddedFontLst>
    <p:embeddedFont>
      <p:font typeface="Montserrat Medium" panose="020B0604020202020204" charset="0"/>
      <p:regular r:id="rId27"/>
      <p:bold r:id="rId28"/>
      <p:italic r:id="rId29"/>
      <p:boldItalic r:id="rId30"/>
    </p:embeddedFont>
    <p:embeddedFont>
      <p:font typeface="Roboto Medium" panose="020B0604020202020204" charset="0"/>
      <p:regular r:id="rId31"/>
      <p:bold r:id="rId32"/>
      <p:italic r:id="rId33"/>
      <p:boldItalic r:id="rId34"/>
    </p:embeddedFont>
    <p:embeddedFont>
      <p:font typeface="Montserrat" panose="020B0604020202020204" charset="0"/>
      <p:regular r:id="rId35"/>
      <p:bold r:id="rId36"/>
      <p:italic r:id="rId37"/>
      <p:boldItalic r:id="rId38"/>
    </p:embeddedFont>
    <p:embeddedFont>
      <p:font typeface="Roboto"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B10925-6EA1-45DE-82A6-555E42A2AB80}">
  <a:tblStyle styleId="{D5B10925-6EA1-45DE-82A6-555E42A2AB80}" styleName="Table_0">
    <a:wholeTbl>
      <a:tcTxStyle b="off" i="off">
        <a:font>
          <a:latin typeface="Gotham Rounded Light"/>
          <a:ea typeface="Gotham Rounded Light"/>
          <a:cs typeface="Gotham Rounded Light"/>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Gotham Rounded Light"/>
          <a:ea typeface="Gotham Rounded Light"/>
          <a:cs typeface="Gotham Rounded Light"/>
        </a:font>
        <a:srgbClr val="FFFFFF"/>
      </a:tcTxStyle>
      <a:tcStyle>
        <a:tcBdr/>
        <a:fill>
          <a:solidFill>
            <a:srgbClr val="4F81BD"/>
          </a:solidFill>
        </a:fill>
      </a:tcStyle>
    </a:lastCol>
    <a:firstCol>
      <a:tcTxStyle b="on" i="off">
        <a:font>
          <a:latin typeface="Gotham Rounded Light"/>
          <a:ea typeface="Gotham Rounded Light"/>
          <a:cs typeface="Gotham Rounded Light"/>
        </a:font>
        <a:srgbClr val="FFFFFF"/>
      </a:tcTxStyle>
      <a:tcStyle>
        <a:tcBdr/>
        <a:fill>
          <a:solidFill>
            <a:srgbClr val="4F81BD"/>
          </a:solidFill>
        </a:fill>
      </a:tcStyle>
    </a:firstCol>
    <a:lastRow>
      <a:tcTxStyle b="on" i="off">
        <a:font>
          <a:latin typeface="Gotham Rounded Light"/>
          <a:ea typeface="Gotham Rounded Light"/>
          <a:cs typeface="Gotham Rounded Light"/>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b="off" i="off"/>
      <a:tcStyle>
        <a:tcBdr/>
      </a:tcStyle>
    </a:seCell>
    <a:swCell>
      <a:tcTxStyle b="off" i="off"/>
      <a:tcStyle>
        <a:tcBdr/>
      </a:tcStyle>
    </a:swCell>
    <a:firstRow>
      <a:tcTxStyle b="on" i="off">
        <a:font>
          <a:latin typeface="Gotham Rounded Light"/>
          <a:ea typeface="Gotham Rounded Light"/>
          <a:cs typeface="Gotham Rounded Light"/>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1ce8f481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1ce8f481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4511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1ce8f481a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1ce8f481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4736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1ce8f481a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1ce8f481a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10" name="Google Shape;3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474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1f40b39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51f40b3952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61004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12274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1ce8f481a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1ce8f481a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1ce8f481a_0_4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g51ce8f481a_0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51ce8f481a_0_5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g51ce8f481a_0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1ce8f481a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1ce8f481a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1ce8f481a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1ce8f481a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1ce8f48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1ce8f48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1ce8f481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1ce8f481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1ce8f481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1ce8f481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1ce8f481a_0_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1ce8f481a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51ce8f48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51ce8f48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595300" y="0"/>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1"/>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70" name="Google Shape;70;p11"/>
          <p:cNvSpPr txBox="1">
            <a:spLocks noGrp="1"/>
          </p:cNvSpPr>
          <p:nvPr>
            <p:ph type="sldNum" idx="12"/>
          </p:nvPr>
        </p:nvSpPr>
        <p:spPr>
          <a:xfrm>
            <a:off x="8562784" y="6038"/>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1"/>
        <p:cNvGrpSpPr/>
        <p:nvPr/>
      </p:nvGrpSpPr>
      <p:grpSpPr>
        <a:xfrm>
          <a:off x="0" y="0"/>
          <a:ext cx="0" cy="0"/>
          <a:chOff x="0" y="0"/>
          <a:chExt cx="0" cy="0"/>
        </a:xfrm>
      </p:grpSpPr>
      <p:grpSp>
        <p:nvGrpSpPr>
          <p:cNvPr id="72" name="Google Shape;72;p12"/>
          <p:cNvGrpSpPr/>
          <p:nvPr/>
        </p:nvGrpSpPr>
        <p:grpSpPr>
          <a:xfrm>
            <a:off x="6098378" y="5"/>
            <a:ext cx="3045625" cy="2030570"/>
            <a:chOff x="6098378" y="5"/>
            <a:chExt cx="3045625" cy="2030570"/>
          </a:xfrm>
        </p:grpSpPr>
        <p:sp>
          <p:nvSpPr>
            <p:cNvPr id="73" name="Google Shape;73;p1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 name="Google Shape;78;p12"/>
          <p:cNvSpPr txBox="1">
            <a:spLocks noGrp="1"/>
          </p:cNvSpPr>
          <p:nvPr>
            <p:ph type="title" hasCustomPrompt="1"/>
          </p:nvPr>
        </p:nvSpPr>
        <p:spPr>
          <a:xfrm>
            <a:off x="311700" y="1256050"/>
            <a:ext cx="8520600" cy="20307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79" name="Google Shape;79;p12"/>
          <p:cNvSpPr txBox="1">
            <a:spLocks noGrp="1"/>
          </p:cNvSpPr>
          <p:nvPr>
            <p:ph type="body" idx="1"/>
          </p:nvPr>
        </p:nvSpPr>
        <p:spPr>
          <a:xfrm>
            <a:off x="311700" y="3369225"/>
            <a:ext cx="8520600" cy="12819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Clr>
                <a:schemeClr val="lt1"/>
              </a:buClr>
              <a:buSzPts val="1800"/>
              <a:buChar char="●"/>
              <a:defRPr>
                <a:solidFill>
                  <a:schemeClr val="lt1"/>
                </a:solidFill>
              </a:defRPr>
            </a:lvl1pPr>
            <a:lvl2pPr marL="914400" lvl="1" indent="-317500" algn="ctr">
              <a:lnSpc>
                <a:spcPct val="115000"/>
              </a:lnSpc>
              <a:spcBef>
                <a:spcPts val="1600"/>
              </a:spcBef>
              <a:spcAft>
                <a:spcPts val="0"/>
              </a:spcAft>
              <a:buClr>
                <a:schemeClr val="lt1"/>
              </a:buClr>
              <a:buSzPts val="1400"/>
              <a:buChar char="○"/>
              <a:defRPr>
                <a:solidFill>
                  <a:schemeClr val="lt1"/>
                </a:solidFill>
              </a:defRPr>
            </a:lvl2pPr>
            <a:lvl3pPr marL="1371600" lvl="2" indent="-317500" algn="ctr">
              <a:lnSpc>
                <a:spcPct val="115000"/>
              </a:lnSpc>
              <a:spcBef>
                <a:spcPts val="1600"/>
              </a:spcBef>
              <a:spcAft>
                <a:spcPts val="0"/>
              </a:spcAft>
              <a:buClr>
                <a:schemeClr val="lt1"/>
              </a:buClr>
              <a:buSzPts val="1400"/>
              <a:buChar char="■"/>
              <a:defRPr>
                <a:solidFill>
                  <a:schemeClr val="lt1"/>
                </a:solidFill>
              </a:defRPr>
            </a:lvl3pPr>
            <a:lvl4pPr marL="1828800" lvl="3" indent="-317500" algn="ctr">
              <a:lnSpc>
                <a:spcPct val="115000"/>
              </a:lnSpc>
              <a:spcBef>
                <a:spcPts val="1600"/>
              </a:spcBef>
              <a:spcAft>
                <a:spcPts val="0"/>
              </a:spcAft>
              <a:buClr>
                <a:schemeClr val="lt1"/>
              </a:buClr>
              <a:buSzPts val="1400"/>
              <a:buChar char="●"/>
              <a:defRPr>
                <a:solidFill>
                  <a:schemeClr val="lt1"/>
                </a:solidFill>
              </a:defRPr>
            </a:lvl4pPr>
            <a:lvl5pPr marL="2286000" lvl="4" indent="-317500" algn="ctr">
              <a:lnSpc>
                <a:spcPct val="115000"/>
              </a:lnSpc>
              <a:spcBef>
                <a:spcPts val="1600"/>
              </a:spcBef>
              <a:spcAft>
                <a:spcPts val="0"/>
              </a:spcAft>
              <a:buClr>
                <a:schemeClr val="lt1"/>
              </a:buClr>
              <a:buSzPts val="1400"/>
              <a:buChar char="○"/>
              <a:defRPr>
                <a:solidFill>
                  <a:schemeClr val="lt1"/>
                </a:solidFill>
              </a:defRPr>
            </a:lvl5pPr>
            <a:lvl6pPr marL="2743200" lvl="5" indent="-317500" algn="ctr">
              <a:lnSpc>
                <a:spcPct val="115000"/>
              </a:lnSpc>
              <a:spcBef>
                <a:spcPts val="1600"/>
              </a:spcBef>
              <a:spcAft>
                <a:spcPts val="0"/>
              </a:spcAft>
              <a:buClr>
                <a:schemeClr val="lt1"/>
              </a:buClr>
              <a:buSzPts val="1400"/>
              <a:buChar char="■"/>
              <a:defRPr>
                <a:solidFill>
                  <a:schemeClr val="lt1"/>
                </a:solidFill>
              </a:defRPr>
            </a:lvl6pPr>
            <a:lvl7pPr marL="3200400" lvl="6" indent="-317500" algn="ctr">
              <a:lnSpc>
                <a:spcPct val="115000"/>
              </a:lnSpc>
              <a:spcBef>
                <a:spcPts val="1600"/>
              </a:spcBef>
              <a:spcAft>
                <a:spcPts val="0"/>
              </a:spcAft>
              <a:buClr>
                <a:schemeClr val="lt1"/>
              </a:buClr>
              <a:buSzPts val="1400"/>
              <a:buChar char="●"/>
              <a:defRPr>
                <a:solidFill>
                  <a:schemeClr val="lt1"/>
                </a:solidFill>
              </a:defRPr>
            </a:lvl7pPr>
            <a:lvl8pPr marL="3657600" lvl="7" indent="-317500" algn="ctr">
              <a:lnSpc>
                <a:spcPct val="115000"/>
              </a:lnSpc>
              <a:spcBef>
                <a:spcPts val="1600"/>
              </a:spcBef>
              <a:spcAft>
                <a:spcPts val="0"/>
              </a:spcAft>
              <a:buClr>
                <a:schemeClr val="lt1"/>
              </a:buClr>
              <a:buSzPts val="1400"/>
              <a:buChar char="○"/>
              <a:defRPr>
                <a:solidFill>
                  <a:schemeClr val="lt1"/>
                </a:solidFill>
              </a:defRPr>
            </a:lvl8pPr>
            <a:lvl9pPr marL="4114800" lvl="8" indent="-317500" algn="ctr">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80" name="Google Shape;80;p12"/>
          <p:cNvSpPr txBox="1">
            <a:spLocks noGrp="1"/>
          </p:cNvSpPr>
          <p:nvPr>
            <p:ph type="sldNum" idx="12"/>
          </p:nvPr>
        </p:nvSpPr>
        <p:spPr>
          <a:xfrm>
            <a:off x="8557950" y="0"/>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pic>
        <p:nvPicPr>
          <p:cNvPr id="88" name="Google Shape;88;p14" descr="Image result for oveit logo"/>
          <p:cNvPicPr preferRelativeResize="0"/>
          <p:nvPr/>
        </p:nvPicPr>
        <p:blipFill rotWithShape="1">
          <a:blip r:embed="rId2">
            <a:alphaModFix/>
          </a:blip>
          <a:srcRect/>
          <a:stretch/>
        </p:blipFill>
        <p:spPr>
          <a:xfrm>
            <a:off x="8229600" y="4705350"/>
            <a:ext cx="685800" cy="306388"/>
          </a:xfrm>
          <a:prstGeom prst="rect">
            <a:avLst/>
          </a:prstGeom>
          <a:noFill/>
          <a:ln>
            <a:noFill/>
          </a:ln>
        </p:spPr>
      </p:pic>
      <p:sp>
        <p:nvSpPr>
          <p:cNvPr id="89" name="Google Shape;89;p14"/>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14"/>
          <p:cNvSpPr txBox="1">
            <a:spLocks noGrp="1"/>
          </p:cNvSpPr>
          <p:nvPr>
            <p:ph type="body" idx="1"/>
          </p:nvPr>
        </p:nvSpPr>
        <p:spPr>
          <a:xfrm>
            <a:off x="457200" y="1200150"/>
            <a:ext cx="8229600" cy="33942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 name="Google Shape;91;p14"/>
          <p:cNvSpPr txBox="1">
            <a:spLocks noGrp="1"/>
          </p:cNvSpPr>
          <p:nvPr>
            <p:ph type="sldNum" idx="12"/>
          </p:nvPr>
        </p:nvSpPr>
        <p:spPr>
          <a:xfrm>
            <a:off x="6941022" y="49731"/>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SzPts val="1200"/>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pic>
        <p:nvPicPr>
          <p:cNvPr id="93" name="Google Shape;93;p15" descr="Image result for oveit logo"/>
          <p:cNvPicPr preferRelativeResize="0"/>
          <p:nvPr/>
        </p:nvPicPr>
        <p:blipFill rotWithShape="1">
          <a:blip r:embed="rId2">
            <a:alphaModFix/>
          </a:blip>
          <a:srcRect/>
          <a:stretch/>
        </p:blipFill>
        <p:spPr>
          <a:xfrm>
            <a:off x="8229600" y="4705350"/>
            <a:ext cx="685800" cy="306388"/>
          </a:xfrm>
          <a:prstGeom prst="rect">
            <a:avLst/>
          </a:prstGeom>
          <a:noFill/>
          <a:ln>
            <a:noFill/>
          </a:ln>
        </p:spPr>
      </p:pic>
      <p:sp>
        <p:nvSpPr>
          <p:cNvPr id="94" name="Google Shape;94;p15"/>
          <p:cNvSpPr txBox="1">
            <a:spLocks noGrp="1"/>
          </p:cNvSpPr>
          <p:nvPr>
            <p:ph type="ctrTitle"/>
          </p:nvPr>
        </p:nvSpPr>
        <p:spPr>
          <a:xfrm>
            <a:off x="685800" y="1597821"/>
            <a:ext cx="7772400" cy="1102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 name="Google Shape;95;p15"/>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6" name="Google Shape;96;p15"/>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5"/>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6948221" y="78220"/>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 name="Google Shape;101;p16"/>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2" name="Google Shape;102;p16"/>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6"/>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6"/>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 name="Google Shape;107;p17"/>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8" name="Google Shape;108;p17"/>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9" name="Google Shape;109;p17"/>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4" name="Google Shape;114;p18"/>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5" name="Google Shape;115;p1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6" name="Google Shape;116;p18"/>
          <p:cNvSpPr txBox="1">
            <a:spLocks noGrp="1"/>
          </p:cNvSpPr>
          <p:nvPr>
            <p:ph type="body" idx="3"/>
          </p:nvPr>
        </p:nvSpPr>
        <p:spPr>
          <a:xfrm>
            <a:off x="4645030" y="1151335"/>
            <a:ext cx="4041900" cy="4797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7" name="Google Shape;117;p18"/>
          <p:cNvSpPr txBox="1">
            <a:spLocks noGrp="1"/>
          </p:cNvSpPr>
          <p:nvPr>
            <p:ph type="body" idx="4"/>
          </p:nvPr>
        </p:nvSpPr>
        <p:spPr>
          <a:xfrm>
            <a:off x="4645030" y="1631156"/>
            <a:ext cx="4041900" cy="2963400"/>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8" name="Google Shape;118;p18"/>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8"/>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8"/>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3" name="Google Shape;123;p19"/>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9"/>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9"/>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p20"/>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0"/>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5" y="204787"/>
            <a:ext cx="3008400" cy="8715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2" name="Google Shape;132;p21"/>
          <p:cNvSpPr txBox="1">
            <a:spLocks noGrp="1"/>
          </p:cNvSpPr>
          <p:nvPr>
            <p:ph type="body" idx="1"/>
          </p:nvPr>
        </p:nvSpPr>
        <p:spPr>
          <a:xfrm>
            <a:off x="3575050" y="204790"/>
            <a:ext cx="5111700" cy="4389900"/>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3" name="Google Shape;133;p21"/>
          <p:cNvSpPr txBox="1">
            <a:spLocks noGrp="1"/>
          </p:cNvSpPr>
          <p:nvPr>
            <p:ph type="body" idx="2"/>
          </p:nvPr>
        </p:nvSpPr>
        <p:spPr>
          <a:xfrm>
            <a:off x="457205" y="1076328"/>
            <a:ext cx="3008400" cy="35184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4" name="Google Shape;134;p21"/>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1"/>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1"/>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 name="Google Shape;13;p3"/>
          <p:cNvSpPr txBox="1">
            <a:spLocks noGrp="1"/>
          </p:cNvSpPr>
          <p:nvPr>
            <p:ph type="body" idx="1"/>
          </p:nvPr>
        </p:nvSpPr>
        <p:spPr>
          <a:xfrm>
            <a:off x="311700" y="1229975"/>
            <a:ext cx="3999900" cy="33390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 name="Google Shape;14;p3"/>
          <p:cNvSpPr txBox="1">
            <a:spLocks noGrp="1"/>
          </p:cNvSpPr>
          <p:nvPr>
            <p:ph type="body" idx="2"/>
          </p:nvPr>
        </p:nvSpPr>
        <p:spPr>
          <a:xfrm>
            <a:off x="4832400" y="1229975"/>
            <a:ext cx="3999900" cy="33390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 name="Google Shape;15;p3"/>
          <p:cNvSpPr txBox="1">
            <a:spLocks noGrp="1"/>
          </p:cNvSpPr>
          <p:nvPr>
            <p:ph type="sldNum" idx="12"/>
          </p:nvPr>
        </p:nvSpPr>
        <p:spPr>
          <a:xfrm>
            <a:off x="8557950" y="16400"/>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0" name="Google Shape;140;p22"/>
          <p:cNvSpPr txBox="1">
            <a:spLocks noGrp="1"/>
          </p:cNvSpPr>
          <p:nvPr>
            <p:ph type="body" idx="1"/>
          </p:nvPr>
        </p:nvSpPr>
        <p:spPr>
          <a:xfrm>
            <a:off x="1792288" y="4025505"/>
            <a:ext cx="5486400" cy="6036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1" name="Google Shape;141;p22"/>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2"/>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2"/>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6" name="Google Shape;146;p23"/>
          <p:cNvSpPr txBox="1">
            <a:spLocks noGrp="1"/>
          </p:cNvSpPr>
          <p:nvPr>
            <p:ph type="body" idx="1"/>
          </p:nvPr>
        </p:nvSpPr>
        <p:spPr>
          <a:xfrm rot="5400000">
            <a:off x="2874900" y="-1217550"/>
            <a:ext cx="3394200"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7" name="Google Shape;147;p23"/>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3"/>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3"/>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50" y="1371630"/>
            <a:ext cx="4388700" cy="20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2" name="Google Shape;152;p24"/>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3" name="Google Shape;153;p24"/>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4"/>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4"/>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pic>
        <p:nvPicPr>
          <p:cNvPr id="163" name="Google Shape;163;p26" descr="Image result for oveit logo"/>
          <p:cNvPicPr preferRelativeResize="0"/>
          <p:nvPr/>
        </p:nvPicPr>
        <p:blipFill rotWithShape="1">
          <a:blip r:embed="rId2">
            <a:alphaModFix/>
          </a:blip>
          <a:srcRect/>
          <a:stretch/>
        </p:blipFill>
        <p:spPr>
          <a:xfrm>
            <a:off x="8229600" y="4705350"/>
            <a:ext cx="685800" cy="306388"/>
          </a:xfrm>
          <a:prstGeom prst="rect">
            <a:avLst/>
          </a:prstGeom>
          <a:noFill/>
          <a:ln>
            <a:noFill/>
          </a:ln>
        </p:spPr>
      </p:pic>
      <p:sp>
        <p:nvSpPr>
          <p:cNvPr id="164" name="Google Shape;164;p26"/>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5" name="Google Shape;165;p26"/>
          <p:cNvSpPr txBox="1">
            <a:spLocks noGrp="1"/>
          </p:cNvSpPr>
          <p:nvPr>
            <p:ph type="body" idx="1"/>
          </p:nvPr>
        </p:nvSpPr>
        <p:spPr>
          <a:xfrm>
            <a:off x="457200" y="1200150"/>
            <a:ext cx="8229600" cy="33942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6" name="Google Shape;166;p26"/>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p26"/>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p26"/>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98989"/>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98989"/>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98989"/>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98989"/>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98989"/>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98989"/>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98989"/>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pic>
        <p:nvPicPr>
          <p:cNvPr id="170" name="Google Shape;170;p27" descr="Image result for oveit logo"/>
          <p:cNvPicPr preferRelativeResize="0"/>
          <p:nvPr/>
        </p:nvPicPr>
        <p:blipFill rotWithShape="1">
          <a:blip r:embed="rId2">
            <a:alphaModFix/>
          </a:blip>
          <a:srcRect/>
          <a:stretch/>
        </p:blipFill>
        <p:spPr>
          <a:xfrm>
            <a:off x="8229600" y="4705350"/>
            <a:ext cx="685800" cy="306388"/>
          </a:xfrm>
          <a:prstGeom prst="rect">
            <a:avLst/>
          </a:prstGeom>
          <a:noFill/>
          <a:ln>
            <a:noFill/>
          </a:ln>
        </p:spPr>
      </p:pic>
      <p:sp>
        <p:nvSpPr>
          <p:cNvPr id="171" name="Google Shape;171;p27"/>
          <p:cNvSpPr txBox="1">
            <a:spLocks noGrp="1"/>
          </p:cNvSpPr>
          <p:nvPr>
            <p:ph type="ctrTitle"/>
          </p:nvPr>
        </p:nvSpPr>
        <p:spPr>
          <a:xfrm>
            <a:off x="685800" y="1597821"/>
            <a:ext cx="7772400" cy="1102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2" name="Google Shape;172;p27"/>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73" name="Google Shape;173;p27"/>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p27"/>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p27"/>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9"/>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85" name="Google Shape;185;p29"/>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86" name="Google Shape;186;p29"/>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29"/>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p29"/>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1" name="Google Shape;191;p30"/>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92" name="Google Shape;192;p30"/>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93" name="Google Shape;193;p30"/>
          <p:cNvSpPr txBox="1">
            <a:spLocks noGrp="1"/>
          </p:cNvSpPr>
          <p:nvPr>
            <p:ph type="body" idx="3"/>
          </p:nvPr>
        </p:nvSpPr>
        <p:spPr>
          <a:xfrm>
            <a:off x="4645030" y="1151335"/>
            <a:ext cx="4041900" cy="4797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94" name="Google Shape;194;p30"/>
          <p:cNvSpPr txBox="1">
            <a:spLocks noGrp="1"/>
          </p:cNvSpPr>
          <p:nvPr>
            <p:ph type="body" idx="4"/>
          </p:nvPr>
        </p:nvSpPr>
        <p:spPr>
          <a:xfrm>
            <a:off x="4645030" y="1631156"/>
            <a:ext cx="4041900" cy="29634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95" name="Google Shape;195;p30"/>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30"/>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p30"/>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0" name="Google Shape;200;p31"/>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1" name="Google Shape;201;p31"/>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31"/>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3"/>
        <p:cNvGrpSpPr/>
        <p:nvPr/>
      </p:nvGrpSpPr>
      <p:grpSpPr>
        <a:xfrm>
          <a:off x="0" y="0"/>
          <a:ext cx="0" cy="0"/>
          <a:chOff x="0" y="0"/>
          <a:chExt cx="0" cy="0"/>
        </a:xfrm>
      </p:grpSpPr>
      <p:sp>
        <p:nvSpPr>
          <p:cNvPr id="204" name="Google Shape;204;p32"/>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2"/>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6" name="Google Shape;206;p32"/>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457205" y="204787"/>
            <a:ext cx="3008400" cy="8715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9" name="Google Shape;209;p33"/>
          <p:cNvSpPr txBox="1">
            <a:spLocks noGrp="1"/>
          </p:cNvSpPr>
          <p:nvPr>
            <p:ph type="body" idx="1"/>
          </p:nvPr>
        </p:nvSpPr>
        <p:spPr>
          <a:xfrm>
            <a:off x="3575050" y="204790"/>
            <a:ext cx="5111700" cy="4389900"/>
          </a:xfrm>
          <a:prstGeom prst="rect">
            <a:avLst/>
          </a:prstGeom>
          <a:noFill/>
          <a:ln>
            <a:noFill/>
          </a:ln>
        </p:spPr>
        <p:txBody>
          <a:bodyPr spcFirstLastPara="1" wrap="square" lIns="91425" tIns="45700" rIns="91425" bIns="45700" anchor="t" anchorCtr="0"/>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10" name="Google Shape;210;p33"/>
          <p:cNvSpPr txBox="1">
            <a:spLocks noGrp="1"/>
          </p:cNvSpPr>
          <p:nvPr>
            <p:ph type="body" idx="2"/>
          </p:nvPr>
        </p:nvSpPr>
        <p:spPr>
          <a:xfrm>
            <a:off x="457205" y="1076328"/>
            <a:ext cx="3008400" cy="35184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11" name="Google Shape;211;p33"/>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33"/>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3" name="Google Shape;213;p33"/>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grpSp>
        <p:nvGrpSpPr>
          <p:cNvPr id="17" name="Google Shape;17;p4"/>
          <p:cNvGrpSpPr/>
          <p:nvPr/>
        </p:nvGrpSpPr>
        <p:grpSpPr>
          <a:xfrm>
            <a:off x="0" y="3903669"/>
            <a:ext cx="9144000" cy="1239925"/>
            <a:chOff x="0" y="3903669"/>
            <a:chExt cx="9144000" cy="1239925"/>
          </a:xfrm>
        </p:grpSpPr>
        <p:sp>
          <p:nvSpPr>
            <p:cNvPr id="18" name="Google Shape;18;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4"/>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4" name="Google Shape;24;p4"/>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5" name="Google Shape;25;p4"/>
          <p:cNvSpPr txBox="1">
            <a:spLocks noGrp="1"/>
          </p:cNvSpPr>
          <p:nvPr>
            <p:ph type="sldNum" idx="12"/>
          </p:nvPr>
        </p:nvSpPr>
        <p:spPr>
          <a:xfrm>
            <a:off x="8493721" y="61799"/>
            <a:ext cx="548700" cy="272252"/>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1pPr>
            <a:lvl2pPr marL="0" lvl="1"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2pPr>
            <a:lvl3pPr marL="0" lvl="2"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3pPr>
            <a:lvl4pPr marL="0" lvl="3"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4pPr>
            <a:lvl5pPr marL="0" lvl="4"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5pPr>
            <a:lvl6pPr marL="0" lvl="5"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6pPr>
            <a:lvl7pPr marL="0" lvl="6"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7pPr>
            <a:lvl8pPr marL="0" lvl="7"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8pPr>
            <a:lvl9pPr marL="0" lvl="8" indent="0" algn="r">
              <a:lnSpc>
                <a:spcPct val="100000"/>
              </a:lnSpc>
              <a:spcBef>
                <a:spcPts val="0"/>
              </a:spcBef>
              <a:spcAft>
                <a:spcPts val="0"/>
              </a:spcAft>
              <a:buSzPts val="1000"/>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4"/>
        <p:cNvGrpSpPr/>
        <p:nvPr/>
      </p:nvGrpSpPr>
      <p:grpSpPr>
        <a:xfrm>
          <a:off x="0" y="0"/>
          <a:ext cx="0" cy="0"/>
          <a:chOff x="0" y="0"/>
          <a:chExt cx="0" cy="0"/>
        </a:xfrm>
      </p:grpSpPr>
      <p:sp>
        <p:nvSpPr>
          <p:cNvPr id="215" name="Google Shape;215;p34"/>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6" name="Google Shape;216;p34"/>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7" name="Google Shape;217;p34"/>
          <p:cNvSpPr txBox="1">
            <a:spLocks noGrp="1"/>
          </p:cNvSpPr>
          <p:nvPr>
            <p:ph type="body" idx="1"/>
          </p:nvPr>
        </p:nvSpPr>
        <p:spPr>
          <a:xfrm>
            <a:off x="1792288" y="4025505"/>
            <a:ext cx="5486400" cy="6036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18" name="Google Shape;218;p34"/>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p34"/>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p34"/>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
        <p:cNvGrpSpPr/>
        <p:nvPr/>
      </p:nvGrpSpPr>
      <p:grpSpPr>
        <a:xfrm>
          <a:off x="0" y="0"/>
          <a:ext cx="0" cy="0"/>
          <a:chOff x="0" y="0"/>
          <a:chExt cx="0" cy="0"/>
        </a:xfrm>
      </p:grpSpPr>
      <p:sp>
        <p:nvSpPr>
          <p:cNvPr id="222" name="Google Shape;222;p35"/>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35"/>
          <p:cNvSpPr txBox="1">
            <a:spLocks noGrp="1"/>
          </p:cNvSpPr>
          <p:nvPr>
            <p:ph type="body" idx="1"/>
          </p:nvPr>
        </p:nvSpPr>
        <p:spPr>
          <a:xfrm rot="5400000">
            <a:off x="2874900" y="-1217550"/>
            <a:ext cx="3394200" cy="82296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24" name="Google Shape;224;p35"/>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p35"/>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p35"/>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rot="5400000">
            <a:off x="5463750" y="1371630"/>
            <a:ext cx="4388700" cy="20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36"/>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0" name="Google Shape;230;p36"/>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p36"/>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2" name="Google Shape;232;p36"/>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Arial"/>
                <a:ea typeface="Arial"/>
                <a:cs typeface="Arial"/>
                <a:sym typeface="Arial"/>
              </a:defRPr>
            </a:lvl1pPr>
            <a:lvl2pPr marL="0" marR="0" lvl="1" indent="0" algn="r" rtl="0">
              <a:spcBef>
                <a:spcPts val="0"/>
              </a:spcBef>
              <a:spcAft>
                <a:spcPts val="0"/>
              </a:spcAft>
              <a:buNone/>
              <a:defRPr sz="1200">
                <a:solidFill>
                  <a:srgbClr val="898989"/>
                </a:solidFill>
                <a:latin typeface="Arial"/>
                <a:ea typeface="Arial"/>
                <a:cs typeface="Arial"/>
                <a:sym typeface="Arial"/>
              </a:defRPr>
            </a:lvl2pPr>
            <a:lvl3pPr marL="0" marR="0" lvl="2" indent="0" algn="r" rtl="0">
              <a:spcBef>
                <a:spcPts val="0"/>
              </a:spcBef>
              <a:spcAft>
                <a:spcPts val="0"/>
              </a:spcAft>
              <a:buNone/>
              <a:defRPr sz="1200">
                <a:solidFill>
                  <a:srgbClr val="898989"/>
                </a:solidFill>
                <a:latin typeface="Arial"/>
                <a:ea typeface="Arial"/>
                <a:cs typeface="Arial"/>
                <a:sym typeface="Arial"/>
              </a:defRPr>
            </a:lvl3pPr>
            <a:lvl4pPr marL="0" marR="0" lvl="3" indent="0" algn="r" rtl="0">
              <a:spcBef>
                <a:spcPts val="0"/>
              </a:spcBef>
              <a:spcAft>
                <a:spcPts val="0"/>
              </a:spcAft>
              <a:buNone/>
              <a:defRPr sz="1200">
                <a:solidFill>
                  <a:srgbClr val="898989"/>
                </a:solidFill>
                <a:latin typeface="Arial"/>
                <a:ea typeface="Arial"/>
                <a:cs typeface="Arial"/>
                <a:sym typeface="Arial"/>
              </a:defRPr>
            </a:lvl4pPr>
            <a:lvl5pPr marL="0" marR="0" lvl="4" indent="0" algn="r" rtl="0">
              <a:spcBef>
                <a:spcPts val="0"/>
              </a:spcBef>
              <a:spcAft>
                <a:spcPts val="0"/>
              </a:spcAft>
              <a:buNone/>
              <a:defRPr sz="1200">
                <a:solidFill>
                  <a:srgbClr val="898989"/>
                </a:solidFill>
                <a:latin typeface="Arial"/>
                <a:ea typeface="Arial"/>
                <a:cs typeface="Arial"/>
                <a:sym typeface="Arial"/>
              </a:defRPr>
            </a:lvl5pPr>
            <a:lvl6pPr marL="0" marR="0" lvl="5" indent="0" algn="r" rtl="0">
              <a:spcBef>
                <a:spcPts val="0"/>
              </a:spcBef>
              <a:spcAft>
                <a:spcPts val="0"/>
              </a:spcAft>
              <a:buNone/>
              <a:defRPr sz="1200">
                <a:solidFill>
                  <a:srgbClr val="898989"/>
                </a:solidFill>
                <a:latin typeface="Arial"/>
                <a:ea typeface="Arial"/>
                <a:cs typeface="Arial"/>
                <a:sym typeface="Arial"/>
              </a:defRPr>
            </a:lvl6pPr>
            <a:lvl7pPr marL="0" marR="0" lvl="6" indent="0" algn="r" rtl="0">
              <a:spcBef>
                <a:spcPts val="0"/>
              </a:spcBef>
              <a:spcAft>
                <a:spcPts val="0"/>
              </a:spcAft>
              <a:buNone/>
              <a:defRPr sz="1200">
                <a:solidFill>
                  <a:srgbClr val="898989"/>
                </a:solidFill>
                <a:latin typeface="Arial"/>
                <a:ea typeface="Arial"/>
                <a:cs typeface="Arial"/>
                <a:sym typeface="Arial"/>
              </a:defRPr>
            </a:lvl7pPr>
            <a:lvl8pPr marL="0" marR="0" lvl="7" indent="0" algn="r" rtl="0">
              <a:spcBef>
                <a:spcPts val="0"/>
              </a:spcBef>
              <a:spcAft>
                <a:spcPts val="0"/>
              </a:spcAft>
              <a:buNone/>
              <a:defRPr sz="1200">
                <a:solidFill>
                  <a:srgbClr val="898989"/>
                </a:solidFill>
                <a:latin typeface="Arial"/>
                <a:ea typeface="Arial"/>
                <a:cs typeface="Arial"/>
                <a:sym typeface="Arial"/>
              </a:defRPr>
            </a:lvl8pPr>
            <a:lvl9pPr marL="0" marR="0" lvl="8" indent="0" algn="r" rtl="0">
              <a:spcBef>
                <a:spcPts val="0"/>
              </a:spcBef>
              <a:spcAft>
                <a:spcPts val="0"/>
              </a:spcAft>
              <a:buNone/>
              <a:defRPr sz="1200">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
        <p:cNvGrpSpPr/>
        <p:nvPr/>
      </p:nvGrpSpPr>
      <p:grpSpPr>
        <a:xfrm>
          <a:off x="0" y="0"/>
          <a:ext cx="0" cy="0"/>
          <a:chOff x="0" y="0"/>
          <a:chExt cx="0" cy="0"/>
        </a:xfrm>
      </p:grpSpPr>
      <p:sp>
        <p:nvSpPr>
          <p:cNvPr id="27" name="Google Shape;27;p5"/>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8" name="Google Shape;28;p5"/>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5"/>
          <p:cNvSpPr txBox="1">
            <a:spLocks noGrp="1"/>
          </p:cNvSpPr>
          <p:nvPr>
            <p:ph type="title"/>
          </p:nvPr>
        </p:nvSpPr>
        <p:spPr>
          <a:xfrm>
            <a:off x="265500" y="1151100"/>
            <a:ext cx="4045200" cy="1564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0" name="Google Shape;30;p5"/>
          <p:cNvSpPr txBox="1">
            <a:spLocks noGrp="1"/>
          </p:cNvSpPr>
          <p:nvPr>
            <p:ph type="subTitle" idx="1"/>
          </p:nvPr>
        </p:nvSpPr>
        <p:spPr>
          <a:xfrm>
            <a:off x="265500" y="2769001"/>
            <a:ext cx="4045200" cy="12693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5"/>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32" name="Google Shape;32;p5"/>
          <p:cNvSpPr txBox="1">
            <a:spLocks noGrp="1"/>
          </p:cNvSpPr>
          <p:nvPr>
            <p:ph type="sldNum" idx="12"/>
          </p:nvPr>
        </p:nvSpPr>
        <p:spPr>
          <a:xfrm>
            <a:off x="8595300" y="0"/>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33"/>
        <p:cNvGrpSpPr/>
        <p:nvPr/>
      </p:nvGrpSpPr>
      <p:grpSpPr>
        <a:xfrm>
          <a:off x="0" y="0"/>
          <a:ext cx="0" cy="0"/>
          <a:chOff x="0" y="0"/>
          <a:chExt cx="0" cy="0"/>
        </a:xfrm>
      </p:grpSpPr>
      <p:grpSp>
        <p:nvGrpSpPr>
          <p:cNvPr id="34" name="Google Shape;34;p6"/>
          <p:cNvGrpSpPr/>
          <p:nvPr/>
        </p:nvGrpSpPr>
        <p:grpSpPr>
          <a:xfrm>
            <a:off x="6098378" y="5"/>
            <a:ext cx="3045625" cy="2030570"/>
            <a:chOff x="6098378" y="5"/>
            <a:chExt cx="3045625" cy="2030570"/>
          </a:xfrm>
        </p:grpSpPr>
        <p:sp>
          <p:nvSpPr>
            <p:cNvPr id="35" name="Google Shape;35;p6"/>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6"/>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6"/>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 name="Google Shape;40;p6"/>
          <p:cNvSpPr txBox="1">
            <a:spLocks noGrp="1"/>
          </p:cNvSpPr>
          <p:nvPr>
            <p:ph type="ctrTitle"/>
          </p:nvPr>
        </p:nvSpPr>
        <p:spPr>
          <a:xfrm>
            <a:off x="598100" y="1775222"/>
            <a:ext cx="8222100" cy="8388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41" name="Google Shape;41;p6"/>
          <p:cNvSpPr txBox="1">
            <a:spLocks noGrp="1"/>
          </p:cNvSpPr>
          <p:nvPr>
            <p:ph type="subTitle" idx="1"/>
          </p:nvPr>
        </p:nvSpPr>
        <p:spPr>
          <a:xfrm>
            <a:off x="598088" y="2715913"/>
            <a:ext cx="8222100" cy="4329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2" name="Google Shape;42;p6"/>
          <p:cNvSpPr txBox="1">
            <a:spLocks noGrp="1"/>
          </p:cNvSpPr>
          <p:nvPr>
            <p:ph type="sldNum" idx="12"/>
          </p:nvPr>
        </p:nvSpPr>
        <p:spPr>
          <a:xfrm>
            <a:off x="8545838" y="5100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3"/>
        <p:cNvGrpSpPr/>
        <p:nvPr/>
      </p:nvGrpSpPr>
      <p:grpSpPr>
        <a:xfrm>
          <a:off x="0" y="0"/>
          <a:ext cx="0" cy="0"/>
          <a:chOff x="0" y="0"/>
          <a:chExt cx="0" cy="0"/>
        </a:xfrm>
      </p:grpSpPr>
      <p:grpSp>
        <p:nvGrpSpPr>
          <p:cNvPr id="44" name="Google Shape;44;p7"/>
          <p:cNvGrpSpPr/>
          <p:nvPr/>
        </p:nvGrpSpPr>
        <p:grpSpPr>
          <a:xfrm>
            <a:off x="6098378" y="5"/>
            <a:ext cx="3045625" cy="2030570"/>
            <a:chOff x="6098378" y="5"/>
            <a:chExt cx="3045625" cy="2030570"/>
          </a:xfrm>
        </p:grpSpPr>
        <p:sp>
          <p:nvSpPr>
            <p:cNvPr id="45" name="Google Shape;45;p7"/>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7"/>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 name="Google Shape;50;p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51" name="Google Shape;51;p7"/>
          <p:cNvSpPr txBox="1">
            <a:spLocks noGrp="1"/>
          </p:cNvSpPr>
          <p:nvPr>
            <p:ph type="sldNum" idx="12"/>
          </p:nvPr>
        </p:nvSpPr>
        <p:spPr>
          <a:xfrm>
            <a:off x="8545850" y="53204"/>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4" name="Google Shape;54;p8"/>
          <p:cNvSpPr txBox="1">
            <a:spLocks noGrp="1"/>
          </p:cNvSpPr>
          <p:nvPr>
            <p:ph type="sldNum" idx="12"/>
          </p:nvPr>
        </p:nvSpPr>
        <p:spPr>
          <a:xfrm>
            <a:off x="8557950" y="16400"/>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7" name="Google Shape;57;p9"/>
          <p:cNvSpPr txBox="1">
            <a:spLocks noGrp="1"/>
          </p:cNvSpPr>
          <p:nvPr>
            <p:ph type="body" idx="1"/>
          </p:nvPr>
        </p:nvSpPr>
        <p:spPr>
          <a:xfrm>
            <a:off x="311700" y="1465804"/>
            <a:ext cx="2808000" cy="31032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8" name="Google Shape;58;p9"/>
          <p:cNvSpPr txBox="1">
            <a:spLocks noGrp="1"/>
          </p:cNvSpPr>
          <p:nvPr>
            <p:ph type="sldNum" idx="12"/>
          </p:nvPr>
        </p:nvSpPr>
        <p:spPr>
          <a:xfrm>
            <a:off x="8577816" y="0"/>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9"/>
        <p:cNvGrpSpPr/>
        <p:nvPr/>
      </p:nvGrpSpPr>
      <p:grpSpPr>
        <a:xfrm>
          <a:off x="0" y="0"/>
          <a:ext cx="0" cy="0"/>
          <a:chOff x="0" y="0"/>
          <a:chExt cx="0" cy="0"/>
        </a:xfrm>
      </p:grpSpPr>
      <p:grpSp>
        <p:nvGrpSpPr>
          <p:cNvPr id="60" name="Google Shape;60;p10"/>
          <p:cNvGrpSpPr/>
          <p:nvPr/>
        </p:nvGrpSpPr>
        <p:grpSpPr>
          <a:xfrm>
            <a:off x="6098378" y="5"/>
            <a:ext cx="3045625" cy="2030570"/>
            <a:chOff x="6098378" y="5"/>
            <a:chExt cx="3045625" cy="2030570"/>
          </a:xfrm>
        </p:grpSpPr>
        <p:sp>
          <p:nvSpPr>
            <p:cNvPr id="61" name="Google Shape;61;p10"/>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0"/>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0"/>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0"/>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0"/>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 name="Google Shape;66;p10"/>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67" name="Google Shape;67;p10"/>
          <p:cNvSpPr txBox="1">
            <a:spLocks noGrp="1"/>
          </p:cNvSpPr>
          <p:nvPr>
            <p:ph type="sldNum" idx="12"/>
          </p:nvPr>
        </p:nvSpPr>
        <p:spPr>
          <a:xfrm>
            <a:off x="8584476" y="-8592"/>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1pPr>
            <a:lvl2pPr marL="0" lvl="1"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2pPr>
            <a:lvl3pPr marL="0" lvl="2"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3pPr>
            <a:lvl4pPr marL="0" lvl="3"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4pPr>
            <a:lvl5pPr marL="0" lvl="4"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5pPr>
            <a:lvl6pPr marL="0" lvl="5"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6pPr>
            <a:lvl7pPr marL="0" lvl="6"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7pPr>
            <a:lvl8pPr marL="0" lvl="7"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8pPr>
            <a:lvl9pPr marL="0" lvl="8" indent="0" algn="r">
              <a:lnSpc>
                <a:spcPct val="100000"/>
              </a:lnSpc>
              <a:spcBef>
                <a:spcPts val="0"/>
              </a:spcBef>
              <a:spcAft>
                <a:spcPts val="0"/>
              </a:spcAft>
              <a:buSzPts val="1000"/>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57950" y="1640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Montserrat Medium"/>
                <a:ea typeface="Montserrat Medium"/>
                <a:cs typeface="Montserrat Medium"/>
                <a:sym typeface="Montserrat Medium"/>
              </a:defRPr>
            </a:lvl9pPr>
          </a:lstStyle>
          <a:p>
            <a:endParaRPr/>
          </a:p>
        </p:txBody>
      </p:sp>
      <p:sp>
        <p:nvSpPr>
          <p:cNvPr id="83" name="Google Shape;83;p13"/>
          <p:cNvSpPr txBox="1">
            <a:spLocks noGrp="1"/>
          </p:cNvSpPr>
          <p:nvPr>
            <p:ph type="body" idx="1"/>
          </p:nvPr>
        </p:nvSpPr>
        <p:spPr>
          <a:xfrm>
            <a:off x="457200" y="1200150"/>
            <a:ext cx="8229600" cy="33942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 name="Google Shape;84;p13"/>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sldNum" idx="12"/>
          </p:nvPr>
        </p:nvSpPr>
        <p:spPr>
          <a:xfrm>
            <a:off x="6948221" y="67753"/>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1pPr>
            <a:lvl2pPr marR="0" lvl="1"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2pPr>
            <a:lvl3pPr marR="0" lvl="2"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3pPr>
            <a:lvl4pPr marR="0" lvl="3"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4pPr>
            <a:lvl5pPr marR="0" lvl="4"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5pPr>
            <a:lvl6pPr marR="0" lvl="5"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6pPr>
            <a:lvl7pPr marR="0" lvl="6"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7pPr>
            <a:lvl8pPr marR="0" lvl="7"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8pPr>
            <a:lvl9pPr marR="0" lvl="8" algn="ctr" rtl="0">
              <a:spcBef>
                <a:spcPts val="0"/>
              </a:spcBef>
              <a:spcAft>
                <a:spcPts val="0"/>
              </a:spcAft>
              <a:buSzPts val="1400"/>
              <a:buNone/>
              <a:defRPr sz="4400" b="0" i="0" u="none" strike="noStrike" cap="none">
                <a:solidFill>
                  <a:schemeClr val="dk1"/>
                </a:solidFill>
                <a:latin typeface="Montserrat Medium"/>
                <a:ea typeface="Montserrat Medium"/>
                <a:cs typeface="Montserrat Medium"/>
                <a:sym typeface="Montserrat Medium"/>
              </a:defRPr>
            </a:lvl9pPr>
          </a:lstStyle>
          <a:p>
            <a:endParaRPr/>
          </a:p>
        </p:txBody>
      </p:sp>
      <p:sp>
        <p:nvSpPr>
          <p:cNvPr id="158" name="Google Shape;158;p25"/>
          <p:cNvSpPr txBox="1">
            <a:spLocks noGrp="1"/>
          </p:cNvSpPr>
          <p:nvPr>
            <p:ph type="body" idx="1"/>
          </p:nvPr>
        </p:nvSpPr>
        <p:spPr>
          <a:xfrm>
            <a:off x="457200" y="1200150"/>
            <a:ext cx="8229600" cy="3394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 name="Google Shape;159;p25"/>
          <p:cNvSpPr txBox="1">
            <a:spLocks noGrp="1"/>
          </p:cNvSpPr>
          <p:nvPr>
            <p:ph type="dt" idx="10"/>
          </p:nvPr>
        </p:nvSpPr>
        <p:spPr>
          <a:xfrm>
            <a:off x="457200" y="4767263"/>
            <a:ext cx="2133600" cy="2745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 name="Google Shape;160;p25"/>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Google Shape;161;p25"/>
          <p:cNvSpPr txBox="1">
            <a:spLocks noGrp="1"/>
          </p:cNvSpPr>
          <p:nvPr>
            <p:ph type="sldNum" idx="12"/>
          </p:nvPr>
        </p:nvSpPr>
        <p:spPr>
          <a:xfrm>
            <a:off x="6553200" y="4767263"/>
            <a:ext cx="2133600" cy="274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98989"/>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98989"/>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98989"/>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98989"/>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98989"/>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98989"/>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98989"/>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4.xml"/><Relationship Id="rId16"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291880013"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hyperlink" Target="https://vimeo.com/312000658" TargetMode="Externa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hyperlink" Target="https://www.datacenterknowledge.com/asia-pacific/visa-plans-its-first-non-us-data-centers-london-and-singapo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a:spLocks noGrp="1"/>
          </p:cNvSpPr>
          <p:nvPr>
            <p:ph type="subTitle" idx="4294967295"/>
          </p:nvPr>
        </p:nvSpPr>
        <p:spPr>
          <a:xfrm>
            <a:off x="225924" y="3048139"/>
            <a:ext cx="8796900" cy="52328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2000" b="1">
                <a:solidFill>
                  <a:schemeClr val="accent2"/>
                </a:solidFill>
                <a:latin typeface="Montserrat Medium"/>
                <a:ea typeface="Montserrat Medium"/>
                <a:cs typeface="Montserrat Medium"/>
                <a:sym typeface="Montserrat Medium"/>
              </a:rPr>
              <a:t>edge</a:t>
            </a:r>
            <a:r>
              <a:rPr lang="en" sz="2000" b="1" i="0" u="none" strike="noStrike" cap="none">
                <a:solidFill>
                  <a:schemeClr val="accent2"/>
                </a:solidFill>
                <a:latin typeface="Montserrat Medium"/>
                <a:ea typeface="Montserrat Medium"/>
                <a:cs typeface="Montserrat Medium"/>
                <a:sym typeface="Montserrat Medium"/>
              </a:rPr>
              <a:t> payments</a:t>
            </a:r>
            <a:endParaRPr sz="2000" b="0" i="0" u="none" strike="noStrike" cap="none">
              <a:solidFill>
                <a:schemeClr val="accent2"/>
              </a:solidFill>
              <a:latin typeface="Montserrat Medium"/>
              <a:ea typeface="Montserrat Medium"/>
              <a:cs typeface="Montserrat Medium"/>
              <a:sym typeface="Montserrat Medium"/>
            </a:endParaRPr>
          </a:p>
          <a:p>
            <a:pPr marL="0" marR="0" lvl="0" indent="0" algn="ctr" rtl="0">
              <a:lnSpc>
                <a:spcPct val="115000"/>
              </a:lnSpc>
              <a:spcBef>
                <a:spcPts val="1600"/>
              </a:spcBef>
              <a:spcAft>
                <a:spcPts val="0"/>
              </a:spcAft>
              <a:buClr>
                <a:schemeClr val="dk2"/>
              </a:buClr>
              <a:buSzPts val="1800"/>
              <a:buFont typeface="Roboto"/>
              <a:buNone/>
            </a:pPr>
            <a:endParaRPr sz="1800" b="0" i="0" u="none" strike="noStrike" cap="none">
              <a:solidFill>
                <a:schemeClr val="dk2"/>
              </a:solidFill>
              <a:latin typeface="Montserrat Medium"/>
              <a:ea typeface="Montserrat Medium"/>
              <a:cs typeface="Montserrat Medium"/>
              <a:sym typeface="Montserrat Medium"/>
            </a:endParaRPr>
          </a:p>
        </p:txBody>
      </p:sp>
      <p:pic>
        <p:nvPicPr>
          <p:cNvPr id="238" name="Google Shape;238;p37"/>
          <p:cNvPicPr preferRelativeResize="0"/>
          <p:nvPr/>
        </p:nvPicPr>
        <p:blipFill rotWithShape="1">
          <a:blip r:embed="rId3">
            <a:alphaModFix/>
          </a:blip>
          <a:srcRect/>
          <a:stretch/>
        </p:blipFill>
        <p:spPr>
          <a:xfrm>
            <a:off x="3006448" y="1635714"/>
            <a:ext cx="3153525" cy="1412425"/>
          </a:xfrm>
          <a:prstGeom prst="rect">
            <a:avLst/>
          </a:prstGeom>
          <a:noFill/>
          <a:ln>
            <a:noFill/>
          </a:ln>
        </p:spPr>
      </p:pic>
      <p:sp>
        <p:nvSpPr>
          <p:cNvPr id="239" name="Google Shape;239;p37"/>
          <p:cNvSpPr txBox="1"/>
          <p:nvPr/>
        </p:nvSpPr>
        <p:spPr>
          <a:xfrm>
            <a:off x="3498114" y="4756920"/>
            <a:ext cx="2252521"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267" name="Google Shape;267;p41"/>
          <p:cNvCxnSpPr/>
          <p:nvPr/>
        </p:nvCxnSpPr>
        <p:spPr>
          <a:xfrm rot="10800000" flipH="1">
            <a:off x="5387375" y="1097525"/>
            <a:ext cx="986700" cy="820200"/>
          </a:xfrm>
          <a:prstGeom prst="curvedConnector3">
            <a:avLst>
              <a:gd name="adj1" fmla="val 50000"/>
            </a:avLst>
          </a:prstGeom>
          <a:noFill/>
          <a:ln w="9525" cap="flat" cmpd="sng">
            <a:solidFill>
              <a:srgbClr val="CCCCCC"/>
            </a:solidFill>
            <a:prstDash val="solid"/>
            <a:round/>
            <a:headEnd type="none" w="med" len="med"/>
            <a:tailEnd type="none" w="med" len="med"/>
          </a:ln>
        </p:spPr>
      </p:cxnSp>
      <p:cxnSp>
        <p:nvCxnSpPr>
          <p:cNvPr id="268" name="Google Shape;268;p41"/>
          <p:cNvCxnSpPr/>
          <p:nvPr/>
        </p:nvCxnSpPr>
        <p:spPr>
          <a:xfrm>
            <a:off x="5354125" y="3325550"/>
            <a:ext cx="1130700" cy="8313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69" name="Google Shape;269;p41"/>
          <p:cNvSpPr txBox="1">
            <a:spLocks noGrp="1"/>
          </p:cNvSpPr>
          <p:nvPr>
            <p:ph type="subTitle" idx="4294967295"/>
          </p:nvPr>
        </p:nvSpPr>
        <p:spPr>
          <a:xfrm>
            <a:off x="6562900" y="640975"/>
            <a:ext cx="2146500" cy="87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1000" b="1">
                <a:solidFill>
                  <a:schemeClr val="bg1"/>
                </a:solidFill>
                <a:latin typeface="Montserrat Medium"/>
                <a:ea typeface="Montserrat Medium"/>
                <a:cs typeface="Montserrat Medium"/>
                <a:sym typeface="Montserrat Medium"/>
              </a:rPr>
              <a:t>Distributed ledgers</a:t>
            </a:r>
            <a:br>
              <a:rPr lang="en" sz="1000" b="1">
                <a:solidFill>
                  <a:schemeClr val="bg1"/>
                </a:solidFill>
                <a:latin typeface="Montserrat Medium"/>
                <a:ea typeface="Montserrat Medium"/>
                <a:cs typeface="Montserrat Medium"/>
                <a:sym typeface="Montserrat Medium"/>
              </a:rPr>
            </a:br>
            <a:r>
              <a:rPr lang="en" sz="1000" b="1">
                <a:solidFill>
                  <a:schemeClr val="bg1"/>
                </a:solidFill>
                <a:latin typeface="Montserrat Medium"/>
                <a:ea typeface="Montserrat Medium"/>
                <a:cs typeface="Montserrat Medium"/>
                <a:sym typeface="Montserrat Medium"/>
              </a:rPr>
              <a:t>for local payment processing</a:t>
            </a:r>
            <a:endParaRPr sz="1000" b="1">
              <a:solidFill>
                <a:schemeClr val="bg1"/>
              </a:solidFill>
              <a:latin typeface="Montserrat Medium"/>
              <a:ea typeface="Montserrat Medium"/>
              <a:cs typeface="Montserrat Medium"/>
              <a:sym typeface="Montserrat Medium"/>
            </a:endParaRPr>
          </a:p>
        </p:txBody>
      </p:sp>
      <p:cxnSp>
        <p:nvCxnSpPr>
          <p:cNvPr id="270" name="Google Shape;270;p41"/>
          <p:cNvCxnSpPr/>
          <p:nvPr/>
        </p:nvCxnSpPr>
        <p:spPr>
          <a:xfrm rot="10800000" flipH="1">
            <a:off x="5632300" y="1859875"/>
            <a:ext cx="810900" cy="2778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71" name="Google Shape;271;p41"/>
          <p:cNvSpPr txBox="1">
            <a:spLocks noGrp="1"/>
          </p:cNvSpPr>
          <p:nvPr>
            <p:ph type="subTitle" idx="4294967295"/>
          </p:nvPr>
        </p:nvSpPr>
        <p:spPr>
          <a:xfrm>
            <a:off x="6764150" y="1448800"/>
            <a:ext cx="1465200" cy="64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1000" b="1">
                <a:solidFill>
                  <a:schemeClr val="bg1"/>
                </a:solidFill>
                <a:latin typeface="Montserrat Medium"/>
                <a:ea typeface="Montserrat Medium"/>
                <a:cs typeface="Montserrat Medium"/>
                <a:sym typeface="Montserrat Medium"/>
              </a:rPr>
              <a:t>Data redundancy</a:t>
            </a:r>
            <a:endParaRPr sz="1000" b="1">
              <a:solidFill>
                <a:schemeClr val="bg1"/>
              </a:solidFill>
              <a:latin typeface="Montserrat Medium"/>
              <a:ea typeface="Montserrat Medium"/>
              <a:cs typeface="Montserrat Medium"/>
              <a:sym typeface="Montserrat Medium"/>
            </a:endParaRPr>
          </a:p>
        </p:txBody>
      </p:sp>
      <p:cxnSp>
        <p:nvCxnSpPr>
          <p:cNvPr id="272" name="Google Shape;272;p41"/>
          <p:cNvCxnSpPr/>
          <p:nvPr/>
        </p:nvCxnSpPr>
        <p:spPr>
          <a:xfrm>
            <a:off x="5642050" y="3054300"/>
            <a:ext cx="876000" cy="2712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73" name="Google Shape;273;p41"/>
          <p:cNvSpPr txBox="1">
            <a:spLocks noGrp="1"/>
          </p:cNvSpPr>
          <p:nvPr>
            <p:ph type="subTitle" idx="4294967295"/>
          </p:nvPr>
        </p:nvSpPr>
        <p:spPr>
          <a:xfrm>
            <a:off x="6764150" y="2970600"/>
            <a:ext cx="1465200" cy="64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1000" b="1">
                <a:solidFill>
                  <a:schemeClr val="bg1"/>
                </a:solidFill>
                <a:latin typeface="Montserrat Medium"/>
                <a:ea typeface="Montserrat Medium"/>
                <a:cs typeface="Montserrat Medium"/>
                <a:sym typeface="Montserrat Medium"/>
              </a:rPr>
              <a:t>Security</a:t>
            </a:r>
            <a:endParaRPr sz="1000" b="1">
              <a:solidFill>
                <a:schemeClr val="bg1"/>
              </a:solidFill>
              <a:latin typeface="Montserrat Medium"/>
              <a:ea typeface="Montserrat Medium"/>
              <a:cs typeface="Montserrat Medium"/>
              <a:sym typeface="Montserrat Medium"/>
            </a:endParaRPr>
          </a:p>
        </p:txBody>
      </p:sp>
      <p:sp>
        <p:nvSpPr>
          <p:cNvPr id="274" name="Google Shape;274;p41"/>
          <p:cNvSpPr txBox="1">
            <a:spLocks noGrp="1"/>
          </p:cNvSpPr>
          <p:nvPr>
            <p:ph type="subTitle" idx="4294967295"/>
          </p:nvPr>
        </p:nvSpPr>
        <p:spPr>
          <a:xfrm>
            <a:off x="6648800" y="3764175"/>
            <a:ext cx="2146500" cy="87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1000" b="1">
                <a:solidFill>
                  <a:schemeClr val="bg1"/>
                </a:solidFill>
                <a:latin typeface="Montserrat Medium"/>
                <a:ea typeface="Montserrat Medium"/>
                <a:cs typeface="Montserrat Medium"/>
                <a:sym typeface="Montserrat Medium"/>
              </a:rPr>
              <a:t>Smart contracts for</a:t>
            </a:r>
            <a:br>
              <a:rPr lang="en" sz="1000" b="1">
                <a:solidFill>
                  <a:schemeClr val="bg1"/>
                </a:solidFill>
                <a:latin typeface="Montserrat Medium"/>
                <a:ea typeface="Montserrat Medium"/>
                <a:cs typeface="Montserrat Medium"/>
                <a:sym typeface="Montserrat Medium"/>
              </a:rPr>
            </a:br>
            <a:r>
              <a:rPr lang="en" sz="1000" b="1">
                <a:solidFill>
                  <a:schemeClr val="bg1"/>
                </a:solidFill>
                <a:latin typeface="Montserrat Medium"/>
                <a:ea typeface="Montserrat Medium"/>
                <a:cs typeface="Montserrat Medium"/>
                <a:sym typeface="Montserrat Medium"/>
              </a:rPr>
              <a:t>local payment networks</a:t>
            </a:r>
            <a:endParaRPr sz="1000" b="1">
              <a:solidFill>
                <a:schemeClr val="bg1"/>
              </a:solidFill>
              <a:latin typeface="Montserrat Medium"/>
              <a:ea typeface="Montserrat Medium"/>
              <a:cs typeface="Montserrat Medium"/>
              <a:sym typeface="Montserrat Medium"/>
            </a:endParaRPr>
          </a:p>
        </p:txBody>
      </p:sp>
      <p:cxnSp>
        <p:nvCxnSpPr>
          <p:cNvPr id="275" name="Google Shape;275;p41"/>
          <p:cNvCxnSpPr/>
          <p:nvPr/>
        </p:nvCxnSpPr>
        <p:spPr>
          <a:xfrm rot="10800000">
            <a:off x="2527475" y="1108625"/>
            <a:ext cx="1064100" cy="7980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76" name="Google Shape;276;p41"/>
          <p:cNvSpPr txBox="1">
            <a:spLocks noGrp="1"/>
          </p:cNvSpPr>
          <p:nvPr>
            <p:ph type="subTitle" idx="4294967295"/>
          </p:nvPr>
        </p:nvSpPr>
        <p:spPr>
          <a:xfrm>
            <a:off x="263750" y="578800"/>
            <a:ext cx="2146500" cy="8700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1600"/>
              </a:spcBef>
              <a:spcAft>
                <a:spcPts val="0"/>
              </a:spcAft>
              <a:buClr>
                <a:schemeClr val="dk2"/>
              </a:buClr>
              <a:buSzPts val="1800"/>
              <a:buFont typeface="Roboto"/>
              <a:buNone/>
            </a:pPr>
            <a:r>
              <a:rPr lang="en" sz="1000" b="1" dirty="0">
                <a:solidFill>
                  <a:schemeClr val="bg1"/>
                </a:solidFill>
                <a:latin typeface="Montserrat Medium"/>
                <a:ea typeface="Montserrat Medium"/>
                <a:cs typeface="Montserrat Medium"/>
                <a:sym typeface="Montserrat Medium"/>
              </a:rPr>
              <a:t>Facial recognition</a:t>
            </a:r>
            <a:br>
              <a:rPr lang="en" sz="1000" b="1" dirty="0">
                <a:solidFill>
                  <a:schemeClr val="bg1"/>
                </a:solidFill>
                <a:latin typeface="Montserrat Medium"/>
                <a:ea typeface="Montserrat Medium"/>
                <a:cs typeface="Montserrat Medium"/>
                <a:sym typeface="Montserrat Medium"/>
              </a:rPr>
            </a:br>
            <a:r>
              <a:rPr lang="en" sz="1000" b="1" dirty="0">
                <a:solidFill>
                  <a:schemeClr val="bg1"/>
                </a:solidFill>
                <a:latin typeface="Montserrat Medium"/>
                <a:ea typeface="Montserrat Medium"/>
                <a:cs typeface="Montserrat Medium"/>
                <a:sym typeface="Montserrat Medium"/>
              </a:rPr>
              <a:t>and advanced biometrics for liveliness detection</a:t>
            </a:r>
            <a:endParaRPr sz="1000" b="1" dirty="0">
              <a:solidFill>
                <a:schemeClr val="bg1"/>
              </a:solidFill>
              <a:latin typeface="Montserrat Medium"/>
              <a:ea typeface="Montserrat Medium"/>
              <a:cs typeface="Montserrat Medium"/>
              <a:sym typeface="Montserrat Medium"/>
            </a:endParaRPr>
          </a:p>
        </p:txBody>
      </p:sp>
      <p:cxnSp>
        <p:nvCxnSpPr>
          <p:cNvPr id="277" name="Google Shape;277;p41"/>
          <p:cNvCxnSpPr/>
          <p:nvPr/>
        </p:nvCxnSpPr>
        <p:spPr>
          <a:xfrm rot="10800000">
            <a:off x="2399625" y="1993150"/>
            <a:ext cx="810900" cy="2445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78" name="Google Shape;278;p41"/>
          <p:cNvSpPr txBox="1">
            <a:spLocks noGrp="1"/>
          </p:cNvSpPr>
          <p:nvPr>
            <p:ph type="subTitle" idx="4294967295"/>
          </p:nvPr>
        </p:nvSpPr>
        <p:spPr>
          <a:xfrm>
            <a:off x="105100" y="1510975"/>
            <a:ext cx="2146500" cy="8700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1600"/>
              </a:spcBef>
              <a:spcAft>
                <a:spcPts val="0"/>
              </a:spcAft>
              <a:buClr>
                <a:schemeClr val="dk2"/>
              </a:buClr>
              <a:buSzPts val="1800"/>
              <a:buFont typeface="Roboto"/>
              <a:buNone/>
            </a:pPr>
            <a:r>
              <a:rPr lang="en" sz="1000" b="1">
                <a:solidFill>
                  <a:schemeClr val="bg1"/>
                </a:solidFill>
                <a:latin typeface="Montserrat Medium"/>
                <a:ea typeface="Montserrat Medium"/>
                <a:cs typeface="Montserrat Medium"/>
                <a:sym typeface="Montserrat Medium"/>
              </a:rPr>
              <a:t>Fraud detection</a:t>
            </a:r>
            <a:br>
              <a:rPr lang="en" sz="1000" b="1">
                <a:solidFill>
                  <a:schemeClr val="bg1"/>
                </a:solidFill>
                <a:latin typeface="Montserrat Medium"/>
                <a:ea typeface="Montserrat Medium"/>
                <a:cs typeface="Montserrat Medium"/>
                <a:sym typeface="Montserrat Medium"/>
              </a:rPr>
            </a:br>
            <a:r>
              <a:rPr lang="en" sz="1000" b="1">
                <a:solidFill>
                  <a:schemeClr val="bg1"/>
                </a:solidFill>
                <a:latin typeface="Montserrat Medium"/>
                <a:ea typeface="Montserrat Medium"/>
                <a:cs typeface="Montserrat Medium"/>
                <a:sym typeface="Montserrat Medium"/>
              </a:rPr>
              <a:t>and prevention</a:t>
            </a:r>
            <a:endParaRPr sz="1000" b="1">
              <a:solidFill>
                <a:schemeClr val="bg1"/>
              </a:solidFill>
              <a:latin typeface="Montserrat Medium"/>
              <a:ea typeface="Montserrat Medium"/>
              <a:cs typeface="Montserrat Medium"/>
              <a:sym typeface="Montserrat Medium"/>
            </a:endParaRPr>
          </a:p>
        </p:txBody>
      </p:sp>
      <p:cxnSp>
        <p:nvCxnSpPr>
          <p:cNvPr id="279" name="Google Shape;279;p41"/>
          <p:cNvCxnSpPr/>
          <p:nvPr/>
        </p:nvCxnSpPr>
        <p:spPr>
          <a:xfrm flipH="1">
            <a:off x="2144175" y="3726250"/>
            <a:ext cx="888600" cy="4332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80" name="Google Shape;280;p41"/>
          <p:cNvSpPr txBox="1">
            <a:spLocks noGrp="1"/>
          </p:cNvSpPr>
          <p:nvPr>
            <p:ph type="subTitle" idx="4294967295"/>
          </p:nvPr>
        </p:nvSpPr>
        <p:spPr>
          <a:xfrm>
            <a:off x="344350" y="3688775"/>
            <a:ext cx="1557600" cy="8700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1600"/>
              </a:spcBef>
              <a:spcAft>
                <a:spcPts val="0"/>
              </a:spcAft>
              <a:buClr>
                <a:schemeClr val="dk2"/>
              </a:buClr>
              <a:buSzPts val="1800"/>
              <a:buFont typeface="Roboto"/>
              <a:buNone/>
            </a:pPr>
            <a:r>
              <a:rPr lang="en" sz="1000" b="1">
                <a:solidFill>
                  <a:schemeClr val="bg1"/>
                </a:solidFill>
                <a:latin typeface="Montserrat Medium"/>
                <a:ea typeface="Montserrat Medium"/>
                <a:cs typeface="Montserrat Medium"/>
                <a:sym typeface="Montserrat Medium"/>
              </a:rPr>
              <a:t>Personalization and</a:t>
            </a:r>
            <a:br>
              <a:rPr lang="en" sz="1000" b="1">
                <a:solidFill>
                  <a:schemeClr val="bg1"/>
                </a:solidFill>
                <a:latin typeface="Montserrat Medium"/>
                <a:ea typeface="Montserrat Medium"/>
                <a:cs typeface="Montserrat Medium"/>
                <a:sym typeface="Montserrat Medium"/>
              </a:rPr>
            </a:br>
            <a:r>
              <a:rPr lang="en" sz="1000" b="1">
                <a:solidFill>
                  <a:schemeClr val="bg1"/>
                </a:solidFill>
                <a:latin typeface="Montserrat Medium"/>
                <a:ea typeface="Montserrat Medium"/>
                <a:cs typeface="Montserrat Medium"/>
                <a:sym typeface="Montserrat Medium"/>
              </a:rPr>
              <a:t>prediction</a:t>
            </a:r>
            <a:endParaRPr sz="1000" b="1">
              <a:solidFill>
                <a:schemeClr val="bg1"/>
              </a:solidFill>
              <a:latin typeface="Montserrat Medium"/>
              <a:ea typeface="Montserrat Medium"/>
              <a:cs typeface="Montserrat Medium"/>
              <a:sym typeface="Montserrat Medium"/>
            </a:endParaRPr>
          </a:p>
        </p:txBody>
      </p:sp>
      <p:sp>
        <p:nvSpPr>
          <p:cNvPr id="281" name="Google Shape;281;p41"/>
          <p:cNvSpPr txBox="1">
            <a:spLocks noGrp="1"/>
          </p:cNvSpPr>
          <p:nvPr>
            <p:ph type="subTitle" idx="4294967295"/>
          </p:nvPr>
        </p:nvSpPr>
        <p:spPr>
          <a:xfrm>
            <a:off x="2304525" y="717549"/>
            <a:ext cx="4406700" cy="81507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100" b="1" dirty="0">
                <a:solidFill>
                  <a:schemeClr val="bg1"/>
                </a:solidFill>
                <a:latin typeface="Montserrat Medium"/>
                <a:ea typeface="Montserrat Medium"/>
                <a:cs typeface="Montserrat Medium"/>
                <a:sym typeface="Montserrat Medium"/>
              </a:rPr>
              <a:t>Good things </a:t>
            </a:r>
            <a:r>
              <a:rPr lang="en" sz="1100" b="1" dirty="0" smtClean="0">
                <a:solidFill>
                  <a:schemeClr val="bg1"/>
                </a:solidFill>
                <a:latin typeface="Montserrat Medium"/>
                <a:ea typeface="Montserrat Medium"/>
                <a:cs typeface="Montserrat Medium"/>
                <a:sym typeface="Montserrat Medium"/>
              </a:rPr>
              <a:t>come in </a:t>
            </a:r>
            <a:r>
              <a:rPr lang="en" sz="1100" b="1" dirty="0">
                <a:solidFill>
                  <a:schemeClr val="bg1"/>
                </a:solidFill>
                <a:latin typeface="Montserrat Medium"/>
                <a:ea typeface="Montserrat Medium"/>
                <a:cs typeface="Montserrat Medium"/>
                <a:sym typeface="Montserrat Medium"/>
              </a:rPr>
              <a:t>small packages</a:t>
            </a:r>
            <a:endParaRPr sz="1100" b="1" dirty="0">
              <a:solidFill>
                <a:schemeClr val="bg1"/>
              </a:solidFill>
              <a:latin typeface="Montserrat Medium"/>
              <a:ea typeface="Montserrat Medium"/>
              <a:cs typeface="Montserrat Medium"/>
              <a:sym typeface="Montserrat Medium"/>
            </a:endParaRPr>
          </a:p>
        </p:txBody>
      </p:sp>
      <p:sp>
        <p:nvSpPr>
          <p:cNvPr id="283" name="Google Shape;283;p41"/>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284" name="Google Shape;284;p41"/>
          <p:cNvPicPr preferRelativeResize="0"/>
          <p:nvPr/>
        </p:nvPicPr>
        <p:blipFill rotWithShape="1">
          <a:blip r:embed="rId4">
            <a:alphaModFix/>
          </a:blip>
          <a:srcRect/>
          <a:stretch/>
        </p:blipFill>
        <p:spPr>
          <a:xfrm>
            <a:off x="8248325" y="4727240"/>
            <a:ext cx="642925" cy="287960"/>
          </a:xfrm>
          <a:prstGeom prst="rect">
            <a:avLst/>
          </a:prstGeom>
          <a:noFill/>
          <a:ln>
            <a:noFill/>
          </a:ln>
        </p:spPr>
      </p:pic>
      <p:sp>
        <p:nvSpPr>
          <p:cNvPr id="285" name="Google Shape;285;p41"/>
          <p:cNvSpPr txBox="1">
            <a:spLocks noGrp="1"/>
          </p:cNvSpPr>
          <p:nvPr>
            <p:ph type="subTitle" idx="4294967295"/>
          </p:nvPr>
        </p:nvSpPr>
        <p:spPr>
          <a:xfrm>
            <a:off x="2705750" y="3829100"/>
            <a:ext cx="3401100" cy="84790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400" b="1" dirty="0" smtClean="0">
                <a:solidFill>
                  <a:schemeClr val="bg1"/>
                </a:solidFill>
                <a:latin typeface="Montserrat Medium"/>
                <a:ea typeface="Montserrat Medium"/>
                <a:cs typeface="Montserrat Medium"/>
                <a:sym typeface="Montserrat Medium"/>
              </a:rPr>
              <a:t>Our solution runs on secured IoT </a:t>
            </a:r>
            <a:r>
              <a:rPr lang="en" sz="1400" b="1" dirty="0">
                <a:solidFill>
                  <a:schemeClr val="bg1"/>
                </a:solidFill>
                <a:latin typeface="Montserrat Medium"/>
                <a:ea typeface="Montserrat Medium"/>
                <a:cs typeface="Montserrat Medium"/>
                <a:sym typeface="Montserrat Medium"/>
              </a:rPr>
              <a:t>devices </a:t>
            </a:r>
            <a:r>
              <a:rPr lang="en" sz="1400" b="1" dirty="0" smtClean="0">
                <a:solidFill>
                  <a:schemeClr val="bg1"/>
                </a:solidFill>
                <a:latin typeface="Montserrat Medium"/>
                <a:ea typeface="Montserrat Medium"/>
                <a:cs typeface="Montserrat Medium"/>
                <a:sym typeface="Montserrat Medium"/>
              </a:rPr>
              <a:t>designed for reliability and speed.</a:t>
            </a:r>
            <a:endParaRPr sz="1400" b="1" dirty="0">
              <a:solidFill>
                <a:schemeClr val="bg1"/>
              </a:solidFill>
              <a:latin typeface="Montserrat Medium"/>
              <a:ea typeface="Montserrat Medium"/>
              <a:cs typeface="Montserrat Medium"/>
              <a:sym typeface="Montserrat Medium"/>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228" y="47093"/>
            <a:ext cx="1209523" cy="837362"/>
          </a:xfrm>
          <a:prstGeom prst="rect">
            <a:avLst/>
          </a:prstGeom>
        </p:spPr>
      </p:pic>
    </p:spTree>
    <p:extLst>
      <p:ext uri="{BB962C8B-B14F-4D97-AF65-F5344CB8AC3E}">
        <p14:creationId xmlns:p14="http://schemas.microsoft.com/office/powerpoint/2010/main" val="3281401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42"/>
          <p:cNvCxnSpPr/>
          <p:nvPr/>
        </p:nvCxnSpPr>
        <p:spPr>
          <a:xfrm>
            <a:off x="5465225" y="3414425"/>
            <a:ext cx="1130700" cy="831300"/>
          </a:xfrm>
          <a:prstGeom prst="curvedConnector3">
            <a:avLst>
              <a:gd name="adj1" fmla="val 50000"/>
            </a:avLst>
          </a:prstGeom>
          <a:noFill/>
          <a:ln w="9525" cap="flat" cmpd="sng">
            <a:solidFill>
              <a:srgbClr val="CCCCCC"/>
            </a:solidFill>
            <a:prstDash val="solid"/>
            <a:round/>
            <a:headEnd type="none" w="med" len="med"/>
            <a:tailEnd type="none" w="med" len="med"/>
          </a:ln>
        </p:spPr>
      </p:cxnSp>
      <p:cxnSp>
        <p:nvCxnSpPr>
          <p:cNvPr id="291" name="Google Shape;291;p42"/>
          <p:cNvCxnSpPr/>
          <p:nvPr/>
        </p:nvCxnSpPr>
        <p:spPr>
          <a:xfrm rot="10800000" flipH="1">
            <a:off x="4467300" y="2045063"/>
            <a:ext cx="1975800" cy="6675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92" name="Google Shape;292;p42"/>
          <p:cNvSpPr txBox="1">
            <a:spLocks noGrp="1"/>
          </p:cNvSpPr>
          <p:nvPr>
            <p:ph type="subTitle" idx="4294967295"/>
          </p:nvPr>
        </p:nvSpPr>
        <p:spPr>
          <a:xfrm>
            <a:off x="6518050" y="1534450"/>
            <a:ext cx="1465200" cy="64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1000" b="1">
                <a:solidFill>
                  <a:schemeClr val="accent2"/>
                </a:solidFill>
                <a:latin typeface="Montserrat Medium"/>
                <a:ea typeface="Montserrat Medium"/>
                <a:cs typeface="Montserrat Medium"/>
                <a:sym typeface="Montserrat Medium"/>
              </a:rPr>
              <a:t>Connect customers to vendors</a:t>
            </a:r>
            <a:endParaRPr sz="1000" b="1">
              <a:solidFill>
                <a:schemeClr val="accent2"/>
              </a:solidFill>
              <a:latin typeface="Montserrat Medium"/>
              <a:ea typeface="Montserrat Medium"/>
              <a:cs typeface="Montserrat Medium"/>
              <a:sym typeface="Montserrat Medium"/>
            </a:endParaRPr>
          </a:p>
        </p:txBody>
      </p:sp>
      <p:cxnSp>
        <p:nvCxnSpPr>
          <p:cNvPr id="293" name="Google Shape;293;p42"/>
          <p:cNvCxnSpPr/>
          <p:nvPr/>
        </p:nvCxnSpPr>
        <p:spPr>
          <a:xfrm>
            <a:off x="4943525" y="2937525"/>
            <a:ext cx="1574400" cy="387900"/>
          </a:xfrm>
          <a:prstGeom prst="curvedConnector3">
            <a:avLst>
              <a:gd name="adj1" fmla="val 50000"/>
            </a:avLst>
          </a:prstGeom>
          <a:noFill/>
          <a:ln w="9525" cap="flat" cmpd="sng">
            <a:solidFill>
              <a:srgbClr val="CCCCCC"/>
            </a:solidFill>
            <a:prstDash val="solid"/>
            <a:round/>
            <a:headEnd type="none" w="med" len="med"/>
            <a:tailEnd type="none" w="med" len="med"/>
          </a:ln>
        </p:spPr>
      </p:cxnSp>
      <p:sp>
        <p:nvSpPr>
          <p:cNvPr id="294" name="Google Shape;294;p42"/>
          <p:cNvSpPr txBox="1">
            <a:spLocks noGrp="1"/>
          </p:cNvSpPr>
          <p:nvPr>
            <p:ph type="subTitle" idx="4294967295"/>
          </p:nvPr>
        </p:nvSpPr>
        <p:spPr>
          <a:xfrm>
            <a:off x="6819700" y="2937525"/>
            <a:ext cx="1465200" cy="64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1000" b="1">
                <a:solidFill>
                  <a:schemeClr val="accent2"/>
                </a:solidFill>
                <a:latin typeface="Montserrat Medium"/>
                <a:ea typeface="Montserrat Medium"/>
                <a:cs typeface="Montserrat Medium"/>
                <a:sym typeface="Montserrat Medium"/>
              </a:rPr>
              <a:t>Control over payments</a:t>
            </a:r>
            <a:endParaRPr sz="1000" b="1">
              <a:solidFill>
                <a:schemeClr val="accent2"/>
              </a:solidFill>
              <a:latin typeface="Montserrat Medium"/>
              <a:ea typeface="Montserrat Medium"/>
              <a:cs typeface="Montserrat Medium"/>
              <a:sym typeface="Montserrat Medium"/>
            </a:endParaRPr>
          </a:p>
        </p:txBody>
      </p:sp>
      <p:sp>
        <p:nvSpPr>
          <p:cNvPr id="295" name="Google Shape;295;p42"/>
          <p:cNvSpPr txBox="1">
            <a:spLocks noGrp="1"/>
          </p:cNvSpPr>
          <p:nvPr>
            <p:ph type="subTitle" idx="4294967295"/>
          </p:nvPr>
        </p:nvSpPr>
        <p:spPr>
          <a:xfrm>
            <a:off x="6819700" y="3853050"/>
            <a:ext cx="2146500" cy="87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1000" b="1">
                <a:solidFill>
                  <a:schemeClr val="accent2"/>
                </a:solidFill>
                <a:latin typeface="Montserrat Medium"/>
                <a:ea typeface="Montserrat Medium"/>
                <a:cs typeface="Montserrat Medium"/>
                <a:sym typeface="Montserrat Medium"/>
              </a:rPr>
              <a:t>Always working. </a:t>
            </a:r>
            <a:br>
              <a:rPr lang="en" sz="1000" b="1">
                <a:solidFill>
                  <a:schemeClr val="accent2"/>
                </a:solidFill>
                <a:latin typeface="Montserrat Medium"/>
                <a:ea typeface="Montserrat Medium"/>
                <a:cs typeface="Montserrat Medium"/>
                <a:sym typeface="Montserrat Medium"/>
              </a:rPr>
            </a:br>
            <a:r>
              <a:rPr lang="en" sz="1000" b="1">
                <a:solidFill>
                  <a:schemeClr val="accent2"/>
                </a:solidFill>
                <a:latin typeface="Montserrat Medium"/>
                <a:ea typeface="Montserrat Medium"/>
                <a:cs typeface="Montserrat Medium"/>
                <a:sym typeface="Montserrat Medium"/>
              </a:rPr>
              <a:t>No downtime.</a:t>
            </a:r>
            <a:endParaRPr sz="1000" b="1">
              <a:solidFill>
                <a:schemeClr val="accent2"/>
              </a:solidFill>
              <a:latin typeface="Montserrat Medium"/>
              <a:ea typeface="Montserrat Medium"/>
              <a:cs typeface="Montserrat Medium"/>
              <a:sym typeface="Montserrat Medium"/>
            </a:endParaRPr>
          </a:p>
        </p:txBody>
      </p:sp>
      <p:pic>
        <p:nvPicPr>
          <p:cNvPr id="296" name="Google Shape;296;p42"/>
          <p:cNvPicPr preferRelativeResize="0"/>
          <p:nvPr/>
        </p:nvPicPr>
        <p:blipFill>
          <a:blip r:embed="rId3">
            <a:alphaModFix/>
          </a:blip>
          <a:stretch>
            <a:fillRect/>
          </a:stretch>
        </p:blipFill>
        <p:spPr>
          <a:xfrm>
            <a:off x="201425" y="149722"/>
            <a:ext cx="3944424" cy="5517274"/>
          </a:xfrm>
          <a:prstGeom prst="rect">
            <a:avLst/>
          </a:prstGeom>
          <a:noFill/>
          <a:ln>
            <a:noFill/>
          </a:ln>
        </p:spPr>
      </p:pic>
      <p:sp>
        <p:nvSpPr>
          <p:cNvPr id="297" name="Google Shape;297;p42"/>
          <p:cNvSpPr txBox="1">
            <a:spLocks noGrp="1"/>
          </p:cNvSpPr>
          <p:nvPr>
            <p:ph type="subTitle" idx="4294967295"/>
          </p:nvPr>
        </p:nvSpPr>
        <p:spPr>
          <a:xfrm>
            <a:off x="4289925" y="575650"/>
            <a:ext cx="4744200" cy="958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No more complicated</a:t>
            </a:r>
            <a:br>
              <a:rPr lang="en" sz="2000" b="1">
                <a:solidFill>
                  <a:schemeClr val="accent2"/>
                </a:solidFill>
                <a:latin typeface="Montserrat Medium"/>
                <a:ea typeface="Montserrat Medium"/>
                <a:cs typeface="Montserrat Medium"/>
                <a:sym typeface="Montserrat Medium"/>
              </a:rPr>
            </a:br>
            <a:r>
              <a:rPr lang="en" sz="2000" b="1">
                <a:solidFill>
                  <a:schemeClr val="accent2"/>
                </a:solidFill>
                <a:latin typeface="Montserrat Medium"/>
                <a:ea typeface="Montserrat Medium"/>
                <a:cs typeface="Montserrat Medium"/>
                <a:sym typeface="Montserrat Medium"/>
              </a:rPr>
              <a:t>hardware and software. </a:t>
            </a:r>
            <a:br>
              <a:rPr lang="en" sz="2000" b="1">
                <a:solidFill>
                  <a:schemeClr val="accent2"/>
                </a:solidFill>
                <a:latin typeface="Montserrat Medium"/>
                <a:ea typeface="Montserrat Medium"/>
                <a:cs typeface="Montserrat Medium"/>
                <a:sym typeface="Montserrat Medium"/>
              </a:rPr>
            </a:br>
            <a:r>
              <a:rPr lang="en" sz="2000" b="1">
                <a:solidFill>
                  <a:schemeClr val="accent2"/>
                </a:solidFill>
                <a:latin typeface="Montserrat Medium"/>
                <a:ea typeface="Montserrat Medium"/>
                <a:cs typeface="Montserrat Medium"/>
                <a:sym typeface="Montserrat Medium"/>
              </a:rPr>
              <a:t>Mobile first.</a:t>
            </a:r>
            <a:endParaRPr sz="2000" b="1">
              <a:solidFill>
                <a:srgbClr val="999999"/>
              </a:solidFill>
              <a:latin typeface="Montserrat Medium"/>
              <a:ea typeface="Montserrat Medium"/>
              <a:cs typeface="Montserrat Medium"/>
              <a:sym typeface="Montserrat Medium"/>
            </a:endParaRPr>
          </a:p>
        </p:txBody>
      </p:sp>
      <p:sp>
        <p:nvSpPr>
          <p:cNvPr id="298" name="Google Shape;298;p42"/>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299" name="Google Shape;299;p42"/>
          <p:cNvPicPr preferRelativeResize="0"/>
          <p:nvPr/>
        </p:nvPicPr>
        <p:blipFill rotWithShape="1">
          <a:blip r:embed="rId4">
            <a:alphaModFix/>
          </a:blip>
          <a:srcRect/>
          <a:stretch/>
        </p:blipFill>
        <p:spPr>
          <a:xfrm>
            <a:off x="8248325" y="4727240"/>
            <a:ext cx="642925" cy="287960"/>
          </a:xfrm>
          <a:prstGeom prst="rect">
            <a:avLst/>
          </a:prstGeom>
          <a:noFill/>
          <a:ln>
            <a:noFill/>
          </a:ln>
        </p:spPr>
      </p:pic>
    </p:spTree>
    <p:extLst>
      <p:ext uri="{BB962C8B-B14F-4D97-AF65-F5344CB8AC3E}">
        <p14:creationId xmlns:p14="http://schemas.microsoft.com/office/powerpoint/2010/main" val="3766928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3876"/>
        </a:solidFill>
        <a:effectLst/>
      </p:bgPr>
    </p:bg>
    <p:spTree>
      <p:nvGrpSpPr>
        <p:cNvPr id="1" name="Shape 372"/>
        <p:cNvGrpSpPr/>
        <p:nvPr/>
      </p:nvGrpSpPr>
      <p:grpSpPr>
        <a:xfrm>
          <a:off x="0" y="0"/>
          <a:ext cx="0" cy="0"/>
          <a:chOff x="0" y="0"/>
          <a:chExt cx="0" cy="0"/>
        </a:xfrm>
      </p:grpSpPr>
      <p:pic>
        <p:nvPicPr>
          <p:cNvPr id="373" name="Google Shape;373;p48"/>
          <p:cNvPicPr preferRelativeResize="0"/>
          <p:nvPr/>
        </p:nvPicPr>
        <p:blipFill>
          <a:blip r:embed="rId3">
            <a:alphaModFix/>
          </a:blip>
          <a:stretch>
            <a:fillRect/>
          </a:stretch>
        </p:blipFill>
        <p:spPr>
          <a:xfrm>
            <a:off x="0" y="-168750"/>
            <a:ext cx="9144000" cy="5718025"/>
          </a:xfrm>
          <a:prstGeom prst="rect">
            <a:avLst/>
          </a:prstGeom>
          <a:noFill/>
          <a:ln>
            <a:noFill/>
          </a:ln>
        </p:spPr>
      </p:pic>
      <p:sp>
        <p:nvSpPr>
          <p:cNvPr id="374" name="Google Shape;374;p48"/>
          <p:cNvSpPr txBox="1">
            <a:spLocks noGrp="1"/>
          </p:cNvSpPr>
          <p:nvPr>
            <p:ph type="sldNum" idx="12"/>
          </p:nvPr>
        </p:nvSpPr>
        <p:spPr>
          <a:xfrm>
            <a:off x="8595300" y="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12</a:t>
            </a:fld>
            <a:endParaRPr/>
          </a:p>
        </p:txBody>
      </p:sp>
      <p:sp>
        <p:nvSpPr>
          <p:cNvPr id="375" name="Google Shape;375;p48"/>
          <p:cNvSpPr txBox="1"/>
          <p:nvPr/>
        </p:nvSpPr>
        <p:spPr>
          <a:xfrm>
            <a:off x="5331975" y="1690750"/>
            <a:ext cx="2982000" cy="70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The biggest stadium in Nederlands uses our tech:</a:t>
            </a:r>
            <a:br>
              <a:rPr lang="en" b="1">
                <a:solidFill>
                  <a:srgbClr val="FFFFFF"/>
                </a:solidFill>
                <a:latin typeface="Montserrat"/>
                <a:ea typeface="Montserrat"/>
                <a:cs typeface="Montserrat"/>
                <a:sym typeface="Montserrat"/>
              </a:rPr>
            </a:br>
            <a:r>
              <a:rPr lang="en" b="1">
                <a:solidFill>
                  <a:srgbClr val="FFFFFF"/>
                </a:solidFill>
                <a:latin typeface="Montserrat"/>
                <a:ea typeface="Montserrat"/>
                <a:cs typeface="Montserrat"/>
                <a:sym typeface="Montserrat"/>
              </a:rPr>
              <a:t>facial recognition</a:t>
            </a:r>
            <a:br>
              <a:rPr lang="en" b="1">
                <a:solidFill>
                  <a:srgbClr val="FFFFFF"/>
                </a:solidFill>
                <a:latin typeface="Montserrat"/>
                <a:ea typeface="Montserrat"/>
                <a:cs typeface="Montserrat"/>
                <a:sym typeface="Montserrat"/>
              </a:rPr>
            </a:br>
            <a:r>
              <a:rPr lang="en" b="1">
                <a:solidFill>
                  <a:srgbClr val="FFFFFF"/>
                </a:solidFill>
                <a:latin typeface="Montserrat"/>
                <a:ea typeface="Montserrat"/>
                <a:cs typeface="Montserrat"/>
                <a:sym typeface="Montserrat"/>
              </a:rPr>
              <a:t>for biometric payments</a:t>
            </a:r>
            <a:endParaRPr b="1">
              <a:solidFill>
                <a:srgbClr val="FFFFFF"/>
              </a:solidFill>
              <a:latin typeface="Montserrat"/>
              <a:ea typeface="Montserrat"/>
              <a:cs typeface="Montserrat"/>
              <a:sym typeface="Montserrat"/>
            </a:endParaRPr>
          </a:p>
        </p:txBody>
      </p:sp>
      <p:sp>
        <p:nvSpPr>
          <p:cNvPr id="376" name="Google Shape;376;p48"/>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Roboto"/>
                <a:ea typeface="Roboto"/>
                <a:cs typeface="Roboto"/>
                <a:sym typeface="Roboto"/>
              </a:rPr>
              <a:t>©2019 Oveit, Inc. Proprietary and Confidential</a:t>
            </a:r>
            <a:endParaRPr sz="800" b="0" i="0" u="none" strike="noStrike" cap="none">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p49"/>
          <p:cNvSpPr txBox="1"/>
          <p:nvPr/>
        </p:nvSpPr>
        <p:spPr>
          <a:xfrm>
            <a:off x="184842" y="4757959"/>
            <a:ext cx="251594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latin typeface="Roboto"/>
                <a:ea typeface="Roboto"/>
                <a:cs typeface="Roboto"/>
                <a:sym typeface="Roboto"/>
              </a:rPr>
              <a:t>©2019 Oveit, Inc. Proprietary and Confidential</a:t>
            </a:r>
            <a:endParaRPr sz="800" b="0" i="0" u="none" strike="noStrike" cap="none">
              <a:latin typeface="Roboto"/>
              <a:ea typeface="Roboto"/>
              <a:cs typeface="Roboto"/>
              <a:sym typeface="Roboto"/>
            </a:endParaRPr>
          </a:p>
        </p:txBody>
      </p:sp>
      <p:sp>
        <p:nvSpPr>
          <p:cNvPr id="382" name="Google Shape;382;p49"/>
          <p:cNvSpPr txBox="1"/>
          <p:nvPr/>
        </p:nvSpPr>
        <p:spPr>
          <a:xfrm>
            <a:off x="184925" y="482425"/>
            <a:ext cx="2515800" cy="175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latin typeface="Montserrat"/>
                <a:ea typeface="Montserrat"/>
                <a:cs typeface="Montserrat"/>
                <a:sym typeface="Montserrat"/>
              </a:rPr>
              <a:t>Traction &amp; Projections</a:t>
            </a:r>
            <a:endParaRPr sz="2400" b="1" i="0" u="none" strike="noStrike" cap="none">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en" sz="2400" b="1">
                <a:latin typeface="Montserrat"/>
                <a:ea typeface="Montserrat"/>
                <a:cs typeface="Montserrat"/>
                <a:sym typeface="Montserrat"/>
              </a:rPr>
              <a:t>Net revenue</a:t>
            </a:r>
            <a:endParaRPr sz="2400" b="1">
              <a:latin typeface="Montserrat"/>
              <a:ea typeface="Montserrat"/>
              <a:cs typeface="Montserrat"/>
              <a:sym typeface="Montserrat"/>
            </a:endParaRPr>
          </a:p>
        </p:txBody>
      </p:sp>
      <p:pic>
        <p:nvPicPr>
          <p:cNvPr id="383" name="Google Shape;383;p49"/>
          <p:cNvPicPr preferRelativeResize="0"/>
          <p:nvPr/>
        </p:nvPicPr>
        <p:blipFill>
          <a:blip r:embed="rId3">
            <a:alphaModFix/>
          </a:blip>
          <a:stretch>
            <a:fillRect/>
          </a:stretch>
        </p:blipFill>
        <p:spPr>
          <a:xfrm>
            <a:off x="2761700" y="0"/>
            <a:ext cx="6382292"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4" name="Google Shape;314;p44"/>
          <p:cNvSpPr txBox="1">
            <a:spLocks noGrp="1"/>
          </p:cNvSpPr>
          <p:nvPr>
            <p:ph type="title"/>
          </p:nvPr>
        </p:nvSpPr>
        <p:spPr>
          <a:xfrm>
            <a:off x="5551625" y="92656"/>
            <a:ext cx="2677363" cy="655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 sz="2000">
                <a:solidFill>
                  <a:schemeClr val="dk2"/>
                </a:solidFill>
                <a:latin typeface="Roboto Medium"/>
                <a:ea typeface="Roboto Medium"/>
                <a:cs typeface="Roboto Medium"/>
                <a:sym typeface="Roboto Medium"/>
              </a:rPr>
              <a:t>Customers’ feedback</a:t>
            </a:r>
            <a:endParaRPr sz="2000">
              <a:solidFill>
                <a:schemeClr val="dk2"/>
              </a:solidFill>
              <a:latin typeface="Roboto Medium"/>
              <a:ea typeface="Roboto Medium"/>
              <a:cs typeface="Roboto Medium"/>
              <a:sym typeface="Roboto Medium"/>
            </a:endParaRPr>
          </a:p>
        </p:txBody>
      </p:sp>
      <p:sp>
        <p:nvSpPr>
          <p:cNvPr id="315" name="Google Shape;315;p44"/>
          <p:cNvSpPr txBox="1"/>
          <p:nvPr/>
        </p:nvSpPr>
        <p:spPr>
          <a:xfrm>
            <a:off x="1086545" y="87511"/>
            <a:ext cx="2478682" cy="65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000" b="0" i="0" u="none" strike="noStrike" cap="none">
                <a:solidFill>
                  <a:schemeClr val="dk2"/>
                </a:solidFill>
                <a:latin typeface="Roboto Medium"/>
                <a:ea typeface="Roboto Medium"/>
                <a:cs typeface="Roboto Medium"/>
                <a:sym typeface="Roboto Medium"/>
              </a:rPr>
              <a:t>Customer</a:t>
            </a:r>
            <a:r>
              <a:rPr lang="en" sz="2000">
                <a:solidFill>
                  <a:schemeClr val="dk2"/>
                </a:solidFill>
                <a:latin typeface="Roboto Medium"/>
                <a:ea typeface="Roboto Medium"/>
                <a:cs typeface="Roboto Medium"/>
                <a:sym typeface="Roboto Medium"/>
              </a:rPr>
              <a:t>s and partners</a:t>
            </a:r>
            <a:endParaRPr sz="2000" b="0" i="0" u="none" strike="noStrike" cap="none">
              <a:solidFill>
                <a:schemeClr val="dk2"/>
              </a:solidFill>
              <a:latin typeface="Roboto Medium"/>
              <a:ea typeface="Roboto Medium"/>
              <a:cs typeface="Roboto Medium"/>
              <a:sym typeface="Roboto Medium"/>
            </a:endParaRPr>
          </a:p>
        </p:txBody>
      </p:sp>
      <p:sp>
        <p:nvSpPr>
          <p:cNvPr id="316" name="Google Shape;316;p44"/>
          <p:cNvSpPr txBox="1"/>
          <p:nvPr/>
        </p:nvSpPr>
        <p:spPr>
          <a:xfrm>
            <a:off x="4706300" y="863173"/>
            <a:ext cx="4368000" cy="1098300"/>
          </a:xfrm>
          <a:prstGeom prst="rect">
            <a:avLst/>
          </a:prstGeom>
          <a:noFill/>
          <a:ln>
            <a:noFill/>
          </a:ln>
        </p:spPr>
        <p:txBody>
          <a:bodyPr spcFirstLastPara="1" wrap="square" lIns="91425" tIns="91425" rIns="91425" bIns="91425" anchor="t" anchorCtr="0">
            <a:noAutofit/>
          </a:bodyPr>
          <a:lstStyle/>
          <a:p>
            <a:pPr marL="0" marR="0" lvl="0" indent="0" algn="ctr" rtl="0">
              <a:lnSpc>
                <a:spcPct val="155000"/>
              </a:lnSpc>
              <a:spcBef>
                <a:spcPts val="0"/>
              </a:spcBef>
              <a:spcAft>
                <a:spcPts val="0"/>
              </a:spcAft>
              <a:buClr>
                <a:srgbClr val="000000"/>
              </a:buClr>
              <a:buSzPts val="1200"/>
              <a:buFont typeface="Arial"/>
              <a:buNone/>
            </a:pPr>
            <a:r>
              <a:rPr lang="en" sz="1200" b="1" i="0" u="none" strike="noStrike" cap="none" dirty="0">
                <a:solidFill>
                  <a:srgbClr val="363A41"/>
                </a:solidFill>
                <a:latin typeface="Roboto"/>
                <a:ea typeface="Roboto"/>
                <a:cs typeface="Roboto"/>
                <a:sym typeface="Roboto"/>
              </a:rPr>
              <a:t>“All the features you need in one place!”</a:t>
            </a:r>
            <a:endParaRPr sz="1200" b="1" i="0" u="none" strike="noStrike" cap="none" dirty="0">
              <a:solidFill>
                <a:srgbClr val="363A41"/>
              </a:solidFill>
              <a:latin typeface="Roboto"/>
              <a:ea typeface="Roboto"/>
              <a:cs typeface="Roboto"/>
              <a:sym typeface="Roboto"/>
            </a:endParaRPr>
          </a:p>
          <a:p>
            <a:pPr marL="0" marR="0" lvl="0" indent="0" algn="ctr" rtl="0">
              <a:lnSpc>
                <a:spcPct val="155000"/>
              </a:lnSpc>
              <a:spcBef>
                <a:spcPts val="400"/>
              </a:spcBef>
              <a:spcAft>
                <a:spcPts val="0"/>
              </a:spcAft>
              <a:buClr>
                <a:srgbClr val="000000"/>
              </a:buClr>
              <a:buSzPts val="1200"/>
              <a:buFont typeface="Arial"/>
              <a:buNone/>
            </a:pPr>
            <a:r>
              <a:rPr lang="en" sz="1200" b="1" i="0" u="none" strike="noStrike" cap="none" dirty="0">
                <a:solidFill>
                  <a:srgbClr val="363A41"/>
                </a:solidFill>
                <a:latin typeface="Roboto"/>
                <a:ea typeface="Roboto"/>
                <a:cs typeface="Roboto"/>
                <a:sym typeface="Roboto"/>
              </a:rPr>
              <a:t>“Great app, stellar customer support”</a:t>
            </a:r>
            <a:endParaRPr sz="1200" b="1" i="0" u="none" strike="noStrike" cap="none" dirty="0">
              <a:solidFill>
                <a:srgbClr val="363A41"/>
              </a:solidFill>
              <a:latin typeface="Roboto"/>
              <a:ea typeface="Roboto"/>
              <a:cs typeface="Roboto"/>
              <a:sym typeface="Roboto"/>
            </a:endParaRPr>
          </a:p>
          <a:p>
            <a:pPr marL="0" marR="0" lvl="0" indent="0" algn="ctr" rtl="0">
              <a:lnSpc>
                <a:spcPct val="155000"/>
              </a:lnSpc>
              <a:spcBef>
                <a:spcPts val="400"/>
              </a:spcBef>
              <a:spcAft>
                <a:spcPts val="0"/>
              </a:spcAft>
              <a:buClr>
                <a:srgbClr val="000000"/>
              </a:buClr>
              <a:buSzPts val="1200"/>
              <a:buFont typeface="Arial"/>
              <a:buNone/>
            </a:pPr>
            <a:r>
              <a:rPr lang="en" sz="1200" b="1" i="0" u="none" strike="noStrike" cap="none" dirty="0">
                <a:solidFill>
                  <a:srgbClr val="363A41"/>
                </a:solidFill>
                <a:highlight>
                  <a:srgbClr val="FFFFFF"/>
                </a:highlight>
                <a:latin typeface="Roboto"/>
                <a:ea typeface="Roboto"/>
                <a:cs typeface="Roboto"/>
                <a:sym typeface="Roboto"/>
              </a:rPr>
              <a:t>“Oveit's bespoke around the clock support made it possible!”</a:t>
            </a:r>
            <a:endParaRPr sz="1200" b="1" i="0" u="none" strike="noStrike" cap="none" dirty="0">
              <a:solidFill>
                <a:srgbClr val="363A41"/>
              </a:solidFill>
              <a:highlight>
                <a:srgbClr val="FFFFFF"/>
              </a:highlight>
              <a:latin typeface="Roboto"/>
              <a:ea typeface="Roboto"/>
              <a:cs typeface="Roboto"/>
              <a:sym typeface="Roboto"/>
            </a:endParaRPr>
          </a:p>
          <a:p>
            <a:pPr marL="0" marR="0" lvl="0" indent="0" algn="ctr" rtl="0">
              <a:lnSpc>
                <a:spcPct val="155000"/>
              </a:lnSpc>
              <a:spcBef>
                <a:spcPts val="400"/>
              </a:spcBef>
              <a:spcAft>
                <a:spcPts val="0"/>
              </a:spcAft>
              <a:buClr>
                <a:srgbClr val="000000"/>
              </a:buClr>
              <a:buSzPts val="1100"/>
              <a:buFont typeface="Arial"/>
              <a:buNone/>
            </a:pPr>
            <a:endParaRPr sz="1200" b="1" i="0" u="none" strike="noStrike" cap="none" dirty="0">
              <a:solidFill>
                <a:srgbClr val="363A41"/>
              </a:solidFill>
              <a:highlight>
                <a:srgbClr val="FFFFFF"/>
              </a:highlight>
              <a:latin typeface="Roboto"/>
              <a:ea typeface="Roboto"/>
              <a:cs typeface="Roboto"/>
              <a:sym typeface="Roboto"/>
            </a:endParaRPr>
          </a:p>
          <a:p>
            <a:pPr marL="0" marR="0" lvl="0" indent="0" algn="ctr" rtl="0">
              <a:lnSpc>
                <a:spcPct val="100000"/>
              </a:lnSpc>
              <a:spcBef>
                <a:spcPts val="4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p:txBody>
      </p:sp>
      <p:pic>
        <p:nvPicPr>
          <p:cNvPr id="317" name="Google Shape;317;p44"/>
          <p:cNvPicPr preferRelativeResize="0"/>
          <p:nvPr/>
        </p:nvPicPr>
        <p:blipFill rotWithShape="1">
          <a:blip r:embed="rId3">
            <a:alphaModFix/>
          </a:blip>
          <a:srcRect/>
          <a:stretch/>
        </p:blipFill>
        <p:spPr>
          <a:xfrm>
            <a:off x="6175932" y="3150985"/>
            <a:ext cx="1428750" cy="952500"/>
          </a:xfrm>
          <a:prstGeom prst="rect">
            <a:avLst/>
          </a:prstGeom>
          <a:noFill/>
          <a:ln>
            <a:noFill/>
          </a:ln>
        </p:spPr>
      </p:pic>
      <p:sp>
        <p:nvSpPr>
          <p:cNvPr id="318" name="Google Shape;318;p44"/>
          <p:cNvSpPr txBox="1"/>
          <p:nvPr/>
        </p:nvSpPr>
        <p:spPr>
          <a:xfrm>
            <a:off x="246118" y="4741279"/>
            <a:ext cx="251594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320" name="Google Shape;320;p44" descr="https://lh3.googleusercontent.com/IrgeEYTkqVq5Dv6N12QFUgl0WPGJqTRXGr5DX_b0Ft5WjD6pAsLWQcH23T2-Kbrahda9P6j_ge67cedhN_rZQK9M5quFG7NMU-F5j0YyHzSJG0P2pUxFPZqryiTNkDnZgQPyV77d6CQ"/>
          <p:cNvPicPr preferRelativeResize="0"/>
          <p:nvPr/>
        </p:nvPicPr>
        <p:blipFill rotWithShape="1">
          <a:blip r:embed="rId4">
            <a:alphaModFix/>
          </a:blip>
          <a:srcRect/>
          <a:stretch/>
        </p:blipFill>
        <p:spPr>
          <a:xfrm>
            <a:off x="1196146" y="1537187"/>
            <a:ext cx="974883" cy="714914"/>
          </a:xfrm>
          <a:prstGeom prst="rect">
            <a:avLst/>
          </a:prstGeom>
          <a:noFill/>
          <a:ln>
            <a:noFill/>
          </a:ln>
        </p:spPr>
      </p:pic>
      <p:pic>
        <p:nvPicPr>
          <p:cNvPr id="321" name="Google Shape;321;p44" descr="https://lh5.googleusercontent.com/2eh67BLZPaXbjLGcXMh2s-nk0riqRLev2twKgkEqrIVlsoJQdlBpJ2zeJLlScn4w2DTksvIC1LuExLv8bID3Bbzxgb-uGFATKSBgFwjV64wBYXhm-iBD6ZQ9wfJz0U2_yeHs1tupM30"/>
          <p:cNvPicPr preferRelativeResize="0"/>
          <p:nvPr/>
        </p:nvPicPr>
        <p:blipFill rotWithShape="1">
          <a:blip r:embed="rId5">
            <a:alphaModFix/>
          </a:blip>
          <a:srcRect/>
          <a:stretch/>
        </p:blipFill>
        <p:spPr>
          <a:xfrm>
            <a:off x="1947708" y="2164057"/>
            <a:ext cx="838906" cy="601824"/>
          </a:xfrm>
          <a:prstGeom prst="rect">
            <a:avLst/>
          </a:prstGeom>
          <a:noFill/>
          <a:ln>
            <a:noFill/>
          </a:ln>
        </p:spPr>
      </p:pic>
      <p:pic>
        <p:nvPicPr>
          <p:cNvPr id="322" name="Google Shape;322;p44" descr="https://lh5.googleusercontent.com/Hb-2aJWc6ASGhdNm46COy9gnaqMsReNkLeUpIFAx42QNKD6JiXIi6O5__c7PeGz3G9XpP2hqkd5lbUR4KKH9iKExMJlFgT71N7turjajftClJAQBkXAezOuQVPzLGHqCQ290rCDmvPw"/>
          <p:cNvPicPr preferRelativeResize="0"/>
          <p:nvPr/>
        </p:nvPicPr>
        <p:blipFill rotWithShape="1">
          <a:blip r:embed="rId6">
            <a:alphaModFix/>
          </a:blip>
          <a:srcRect/>
          <a:stretch/>
        </p:blipFill>
        <p:spPr>
          <a:xfrm>
            <a:off x="2504021" y="1546359"/>
            <a:ext cx="878942" cy="693600"/>
          </a:xfrm>
          <a:prstGeom prst="rect">
            <a:avLst/>
          </a:prstGeom>
          <a:noFill/>
          <a:ln>
            <a:noFill/>
          </a:ln>
        </p:spPr>
      </p:pic>
      <p:pic>
        <p:nvPicPr>
          <p:cNvPr id="326" name="Google Shape;326;p44" descr="https://lh4.googleusercontent.com/yHUUgcuPKYeejIFURIB-7gzQRtK1tZCdOFFs2FXdtPGFGCzIUDwbMkagFIkxxtb3kkXThXtvBzxtAIgc6vdEo0h76FIse1X_aT-bNgqp8sBpIxRwNRAx-VYpPVLq1LjshpF7l_nkNdE"/>
          <p:cNvPicPr preferRelativeResize="0"/>
          <p:nvPr/>
        </p:nvPicPr>
        <p:blipFill rotWithShape="1">
          <a:blip r:embed="rId7">
            <a:alphaModFix/>
          </a:blip>
          <a:srcRect/>
          <a:stretch/>
        </p:blipFill>
        <p:spPr>
          <a:xfrm>
            <a:off x="3109024" y="3011471"/>
            <a:ext cx="618567" cy="353664"/>
          </a:xfrm>
          <a:prstGeom prst="rect">
            <a:avLst/>
          </a:prstGeom>
          <a:noFill/>
          <a:ln>
            <a:noFill/>
          </a:ln>
        </p:spPr>
      </p:pic>
      <p:pic>
        <p:nvPicPr>
          <p:cNvPr id="327" name="Google Shape;327;p44" descr="https://lh5.googleusercontent.com/UJQTAT3Cf8wWs6xrmRh0o8fg6e4Vd_YkyChY6G5V_3-hx0Wxibf9eDci09PbpBaSUIId0w1-9U6E76Xl_bavehXcYIko7MSSN79NRqUqUovWlRKr63sDrbgYZetcYKWg1VsVVQj66do"/>
          <p:cNvPicPr preferRelativeResize="0"/>
          <p:nvPr/>
        </p:nvPicPr>
        <p:blipFill rotWithShape="1">
          <a:blip r:embed="rId8">
            <a:alphaModFix/>
          </a:blip>
          <a:srcRect/>
          <a:stretch/>
        </p:blipFill>
        <p:spPr>
          <a:xfrm>
            <a:off x="2098939" y="2976979"/>
            <a:ext cx="536445" cy="355686"/>
          </a:xfrm>
          <a:prstGeom prst="rect">
            <a:avLst/>
          </a:prstGeom>
          <a:noFill/>
          <a:ln>
            <a:noFill/>
          </a:ln>
        </p:spPr>
      </p:pic>
      <p:pic>
        <p:nvPicPr>
          <p:cNvPr id="328" name="Google Shape;328;p44" descr="https://lh3.googleusercontent.com/AOPJ91Zqa7_xkuvGDNVkpuYzm-SwMjFScHPyZCyc5Uhp7a3Npt6YI_fMYYJQ0IC32VfCZuuLn72fdiXM5knb2gtAk_xw4LWe30grMyZQmwbCOecK3raRIQdDMEyvXxnONRrAi-sGVNY"/>
          <p:cNvPicPr preferRelativeResize="0"/>
          <p:nvPr/>
        </p:nvPicPr>
        <p:blipFill rotWithShape="1">
          <a:blip r:embed="rId9">
            <a:alphaModFix/>
          </a:blip>
          <a:srcRect/>
          <a:stretch/>
        </p:blipFill>
        <p:spPr>
          <a:xfrm>
            <a:off x="1057771" y="3090227"/>
            <a:ext cx="567528" cy="196152"/>
          </a:xfrm>
          <a:prstGeom prst="rect">
            <a:avLst/>
          </a:prstGeom>
          <a:noFill/>
          <a:ln>
            <a:noFill/>
          </a:ln>
        </p:spPr>
      </p:pic>
      <p:pic>
        <p:nvPicPr>
          <p:cNvPr id="329" name="Google Shape;329;p44" descr="https://lh6.googleusercontent.com/IoJkBuEfvR9a3x5Oe0hL_9lUyMYW1PfPHlbC1no3BacXYg6sDCBOucmDc43EvsiGqGhvn2HKEM-rJoi1QJzCApwnOCjvtXPozEFyXundXNIQv7WvtOzfhkKcsH0aSqGABSf_vATspBM"/>
          <p:cNvPicPr preferRelativeResize="0"/>
          <p:nvPr/>
        </p:nvPicPr>
        <p:blipFill rotWithShape="1">
          <a:blip r:embed="rId10">
            <a:alphaModFix/>
          </a:blip>
          <a:srcRect/>
          <a:stretch/>
        </p:blipFill>
        <p:spPr>
          <a:xfrm>
            <a:off x="3738639" y="1215039"/>
            <a:ext cx="544398" cy="161670"/>
          </a:xfrm>
          <a:prstGeom prst="rect">
            <a:avLst/>
          </a:prstGeom>
          <a:noFill/>
          <a:ln>
            <a:noFill/>
          </a:ln>
        </p:spPr>
      </p:pic>
      <p:pic>
        <p:nvPicPr>
          <p:cNvPr id="330" name="Google Shape;330;p44" descr="https://lh3.googleusercontent.com/Fte67IBMf5qZQjQtsCd3vrAHo-c_4sZe4cBnpZEgh-zfoCrDeO9dAJRuggzN6y5X32toR5VXzisuJWeqq1mPmt9G5_SyZ8V-jl3goJzauhy6X-l6XsJAmu2isrKqL9PAXKA15e0QP3k"/>
          <p:cNvPicPr preferRelativeResize="0"/>
          <p:nvPr/>
        </p:nvPicPr>
        <p:blipFill rotWithShape="1">
          <a:blip r:embed="rId11">
            <a:alphaModFix/>
          </a:blip>
          <a:srcRect/>
          <a:stretch/>
        </p:blipFill>
        <p:spPr>
          <a:xfrm>
            <a:off x="2880872" y="3614037"/>
            <a:ext cx="456304" cy="439877"/>
          </a:xfrm>
          <a:prstGeom prst="rect">
            <a:avLst/>
          </a:prstGeom>
          <a:noFill/>
          <a:ln>
            <a:noFill/>
          </a:ln>
        </p:spPr>
      </p:pic>
      <p:pic>
        <p:nvPicPr>
          <p:cNvPr id="331" name="Google Shape;331;p44" descr="https://lh5.googleusercontent.com/yIKcsqQsev31vvXnWA_hqH0yPGl-QLQtZh3EN_Vh9jdQpU-X9eLv4oKyhjXjkox97QHiPTuswNc8yH7MuaWLMZ-_rgnp4M9O6gLJzTtJL1b01nd8DaLzu63isvzfJV4JPZM_kkfQw5U"/>
          <p:cNvPicPr preferRelativeResize="0"/>
          <p:nvPr/>
        </p:nvPicPr>
        <p:blipFill rotWithShape="1">
          <a:blip r:embed="rId12">
            <a:alphaModFix/>
          </a:blip>
          <a:srcRect/>
          <a:stretch/>
        </p:blipFill>
        <p:spPr>
          <a:xfrm>
            <a:off x="1307196" y="3708575"/>
            <a:ext cx="1037238" cy="345339"/>
          </a:xfrm>
          <a:prstGeom prst="rect">
            <a:avLst/>
          </a:prstGeom>
          <a:noFill/>
          <a:ln>
            <a:noFill/>
          </a:ln>
        </p:spPr>
      </p:pic>
      <p:pic>
        <p:nvPicPr>
          <p:cNvPr id="332" name="Google Shape;332;p44"/>
          <p:cNvPicPr preferRelativeResize="0"/>
          <p:nvPr/>
        </p:nvPicPr>
        <p:blipFill>
          <a:blip r:embed="rId13">
            <a:alphaModFix/>
          </a:blip>
          <a:stretch>
            <a:fillRect/>
          </a:stretch>
        </p:blipFill>
        <p:spPr>
          <a:xfrm>
            <a:off x="3701563" y="2223736"/>
            <a:ext cx="618550" cy="482466"/>
          </a:xfrm>
          <a:prstGeom prst="rect">
            <a:avLst/>
          </a:prstGeom>
          <a:noFill/>
          <a:ln>
            <a:noFill/>
          </a:ln>
        </p:spPr>
      </p:pic>
      <p:pic>
        <p:nvPicPr>
          <p:cNvPr id="25" name="Picture 24"/>
          <p:cNvPicPr>
            <a:picLocks noChangeAspect="1"/>
          </p:cNvPicPr>
          <p:nvPr/>
        </p:nvPicPr>
        <p:blipFill>
          <a:blip r:embed="rId14"/>
          <a:stretch>
            <a:fillRect/>
          </a:stretch>
        </p:blipFill>
        <p:spPr>
          <a:xfrm>
            <a:off x="246118" y="845861"/>
            <a:ext cx="1187445" cy="724052"/>
          </a:xfrm>
          <a:prstGeom prst="rect">
            <a:avLst/>
          </a:prstGeom>
        </p:spPr>
      </p:pic>
      <p:pic>
        <p:nvPicPr>
          <p:cNvPr id="26" name="Picture 25"/>
          <p:cNvPicPr>
            <a:picLocks noChangeAspect="1"/>
          </p:cNvPicPr>
          <p:nvPr/>
        </p:nvPicPr>
        <p:blipFill>
          <a:blip r:embed="rId15"/>
          <a:stretch>
            <a:fillRect/>
          </a:stretch>
        </p:blipFill>
        <p:spPr>
          <a:xfrm>
            <a:off x="314546" y="1998675"/>
            <a:ext cx="918138" cy="918138"/>
          </a:xfrm>
          <a:prstGeom prst="rect">
            <a:avLst/>
          </a:prstGeom>
        </p:spPr>
      </p:pic>
      <p:pic>
        <p:nvPicPr>
          <p:cNvPr id="3" name="Picture 2"/>
          <p:cNvPicPr>
            <a:picLocks noChangeAspect="1"/>
          </p:cNvPicPr>
          <p:nvPr/>
        </p:nvPicPr>
        <p:blipFill>
          <a:blip r:embed="rId16"/>
          <a:stretch>
            <a:fillRect/>
          </a:stretch>
        </p:blipFill>
        <p:spPr>
          <a:xfrm>
            <a:off x="1783296" y="1171398"/>
            <a:ext cx="1122276" cy="230401"/>
          </a:xfrm>
          <a:prstGeom prst="rect">
            <a:avLst/>
          </a:prstGeom>
        </p:spPr>
      </p:pic>
    </p:spTree>
    <p:extLst>
      <p:ext uri="{BB962C8B-B14F-4D97-AF65-F5344CB8AC3E}">
        <p14:creationId xmlns:p14="http://schemas.microsoft.com/office/powerpoint/2010/main" val="3884017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1"/>
          <p:cNvSpPr/>
          <p:nvPr/>
        </p:nvSpPr>
        <p:spPr>
          <a:xfrm>
            <a:off x="1241525" y="11075"/>
            <a:ext cx="6440475" cy="5143500"/>
          </a:xfrm>
          <a:prstGeom prst="flowChartManualOperation">
            <a:avLst/>
          </a:prstGeom>
          <a:solidFill>
            <a:srgbClr val="C9DAF8">
              <a:alpha val="4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416" name="Google Shape;416;p51"/>
          <p:cNvSpPr txBox="1">
            <a:spLocks noGrp="1"/>
          </p:cNvSpPr>
          <p:nvPr>
            <p:ph type="title" idx="4294967295"/>
          </p:nvPr>
        </p:nvSpPr>
        <p:spPr>
          <a:xfrm>
            <a:off x="620775" y="345600"/>
            <a:ext cx="7770600" cy="500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b="1">
                <a:latin typeface="Montserrat"/>
                <a:ea typeface="Montserrat"/>
                <a:cs typeface="Montserrat"/>
                <a:sym typeface="Montserrat"/>
              </a:rPr>
              <a:t>Viral marketing model</a:t>
            </a:r>
            <a:endParaRPr sz="3000" b="1">
              <a:latin typeface="Montserrat"/>
              <a:ea typeface="Montserrat"/>
              <a:cs typeface="Montserrat"/>
              <a:sym typeface="Montserrat"/>
            </a:endParaRPr>
          </a:p>
        </p:txBody>
      </p:sp>
      <p:sp>
        <p:nvSpPr>
          <p:cNvPr id="417" name="Google Shape;417;p51"/>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sp>
        <p:nvSpPr>
          <p:cNvPr id="418" name="Google Shape;418;p51"/>
          <p:cNvSpPr/>
          <p:nvPr/>
        </p:nvSpPr>
        <p:spPr>
          <a:xfrm>
            <a:off x="3042975" y="1443775"/>
            <a:ext cx="2926200" cy="1128600"/>
          </a:xfrm>
          <a:prstGeom prst="downArrowCallout">
            <a:avLst>
              <a:gd name="adj1" fmla="val 26629"/>
              <a:gd name="adj2" fmla="val 22772"/>
              <a:gd name="adj3" fmla="val 25165"/>
              <a:gd name="adj4" fmla="val 58738"/>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Businesses implement our system in their processes</a:t>
            </a:r>
            <a:endParaRPr b="1">
              <a:solidFill>
                <a:srgbClr val="FFFFFF"/>
              </a:solidFill>
              <a:latin typeface="Montserrat"/>
              <a:ea typeface="Montserrat"/>
              <a:cs typeface="Montserrat"/>
              <a:sym typeface="Montserrat"/>
            </a:endParaRPr>
          </a:p>
        </p:txBody>
      </p:sp>
      <p:sp>
        <p:nvSpPr>
          <p:cNvPr id="419" name="Google Shape;419;p51"/>
          <p:cNvSpPr txBox="1">
            <a:spLocks noGrp="1"/>
          </p:cNvSpPr>
          <p:nvPr>
            <p:ph type="title" idx="4294967295"/>
          </p:nvPr>
        </p:nvSpPr>
        <p:spPr>
          <a:xfrm>
            <a:off x="2703150" y="2715850"/>
            <a:ext cx="3737700" cy="1539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sz="1800" b="1">
                <a:latin typeface="Montserrat"/>
                <a:ea typeface="Montserrat"/>
                <a:cs typeface="Montserrat"/>
                <a:sym typeface="Montserrat"/>
              </a:rPr>
              <a:t>End users pay with Oveit. They love the experience.</a:t>
            </a:r>
            <a:r>
              <a:rPr lang="en" sz="2400" b="1">
                <a:latin typeface="Montserrat"/>
                <a:ea typeface="Montserrat"/>
                <a:cs typeface="Montserrat"/>
                <a:sym typeface="Montserrat"/>
              </a:rPr>
              <a:t/>
            </a:r>
            <a:br>
              <a:rPr lang="en" sz="2400" b="1">
                <a:latin typeface="Montserrat"/>
                <a:ea typeface="Montserrat"/>
                <a:cs typeface="Montserrat"/>
                <a:sym typeface="Montserrat"/>
              </a:rPr>
            </a:br>
            <a:r>
              <a:rPr lang="en" sz="1100" b="1">
                <a:latin typeface="Montserrat"/>
                <a:ea typeface="Montserrat"/>
                <a:cs typeface="Montserrat"/>
                <a:sym typeface="Montserrat"/>
              </a:rPr>
              <a:t>(ex: Amsterdam Arena has </a:t>
            </a:r>
            <a:br>
              <a:rPr lang="en" sz="1100" b="1">
                <a:latin typeface="Montserrat"/>
                <a:ea typeface="Montserrat"/>
                <a:cs typeface="Montserrat"/>
                <a:sym typeface="Montserrat"/>
              </a:rPr>
            </a:br>
            <a:r>
              <a:rPr lang="en" sz="1100" b="1">
                <a:latin typeface="Montserrat"/>
                <a:ea typeface="Montserrat"/>
                <a:cs typeface="Montserrat"/>
                <a:sym typeface="Montserrat"/>
              </a:rPr>
              <a:t>50 000 visitors per match)</a:t>
            </a:r>
            <a:endParaRPr sz="1100" b="1">
              <a:latin typeface="Montserrat"/>
              <a:ea typeface="Montserrat"/>
              <a:cs typeface="Montserrat"/>
              <a:sym typeface="Montserrat"/>
            </a:endParaRPr>
          </a:p>
        </p:txBody>
      </p:sp>
      <p:sp>
        <p:nvSpPr>
          <p:cNvPr id="420" name="Google Shape;420;p51"/>
          <p:cNvSpPr txBox="1">
            <a:spLocks noGrp="1"/>
          </p:cNvSpPr>
          <p:nvPr>
            <p:ph type="title" idx="4294967295"/>
          </p:nvPr>
        </p:nvSpPr>
        <p:spPr>
          <a:xfrm>
            <a:off x="2919613" y="894688"/>
            <a:ext cx="3084300" cy="500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b="1">
                <a:solidFill>
                  <a:srgbClr val="009900"/>
                </a:solidFill>
                <a:latin typeface="Montserrat"/>
                <a:ea typeface="Montserrat"/>
                <a:cs typeface="Montserrat"/>
                <a:sym typeface="Montserrat"/>
              </a:rPr>
              <a:t>We sell B2B</a:t>
            </a:r>
            <a:endParaRPr sz="3000" b="1">
              <a:solidFill>
                <a:srgbClr val="009900"/>
              </a:solidFill>
              <a:latin typeface="Montserrat"/>
              <a:ea typeface="Montserrat"/>
              <a:cs typeface="Montserrat"/>
              <a:sym typeface="Montserrat"/>
            </a:endParaRPr>
          </a:p>
        </p:txBody>
      </p:sp>
      <p:pic>
        <p:nvPicPr>
          <p:cNvPr id="421" name="Google Shape;421;p51"/>
          <p:cNvPicPr preferRelativeResize="0"/>
          <p:nvPr/>
        </p:nvPicPr>
        <p:blipFill rotWithShape="1">
          <a:blip r:embed="rId3">
            <a:alphaModFix/>
          </a:blip>
          <a:srcRect/>
          <a:stretch/>
        </p:blipFill>
        <p:spPr>
          <a:xfrm>
            <a:off x="8248325" y="4727240"/>
            <a:ext cx="642925" cy="287960"/>
          </a:xfrm>
          <a:prstGeom prst="rect">
            <a:avLst/>
          </a:prstGeom>
          <a:noFill/>
          <a:ln>
            <a:noFill/>
          </a:ln>
        </p:spPr>
      </p:pic>
      <p:cxnSp>
        <p:nvCxnSpPr>
          <p:cNvPr id="422" name="Google Shape;422;p51"/>
          <p:cNvCxnSpPr>
            <a:stCxn id="419" idx="1"/>
            <a:endCxn id="420" idx="1"/>
          </p:cNvCxnSpPr>
          <p:nvPr/>
        </p:nvCxnSpPr>
        <p:spPr>
          <a:xfrm rot="10800000" flipH="1">
            <a:off x="2703150" y="1145050"/>
            <a:ext cx="216600" cy="2340300"/>
          </a:xfrm>
          <a:prstGeom prst="bentConnector3">
            <a:avLst>
              <a:gd name="adj1" fmla="val -505910"/>
            </a:avLst>
          </a:prstGeom>
          <a:noFill/>
          <a:ln w="76200" cap="flat" cmpd="sng">
            <a:solidFill>
              <a:srgbClr val="93C47D"/>
            </a:solidFill>
            <a:prstDash val="solid"/>
            <a:round/>
            <a:headEnd type="none" w="med" len="med"/>
            <a:tailEnd type="triangle" w="med" len="med"/>
          </a:ln>
        </p:spPr>
      </p:cxnSp>
      <p:sp>
        <p:nvSpPr>
          <p:cNvPr id="423" name="Google Shape;423;p51"/>
          <p:cNvSpPr txBox="1">
            <a:spLocks noGrp="1"/>
          </p:cNvSpPr>
          <p:nvPr>
            <p:ph type="title" idx="4294967295"/>
          </p:nvPr>
        </p:nvSpPr>
        <p:spPr>
          <a:xfrm>
            <a:off x="160475" y="1545700"/>
            <a:ext cx="2687100" cy="1539000"/>
          </a:xfrm>
          <a:prstGeom prst="rect">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 sz="1800" b="1">
                <a:latin typeface="Montserrat"/>
                <a:ea typeface="Montserrat"/>
                <a:cs typeface="Montserrat"/>
                <a:sym typeface="Montserrat"/>
              </a:rPr>
              <a:t>B2B customers request our payment system</a:t>
            </a:r>
            <a:endParaRPr sz="1100" b="1">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2"/>
          <p:cNvSpPr/>
          <p:nvPr/>
        </p:nvSpPr>
        <p:spPr>
          <a:xfrm>
            <a:off x="1241525" y="11075"/>
            <a:ext cx="6440475" cy="5143500"/>
          </a:xfrm>
          <a:prstGeom prst="flowChartManualOperation">
            <a:avLst/>
          </a:prstGeom>
          <a:solidFill>
            <a:srgbClr val="C9DAF8">
              <a:alpha val="4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429" name="Google Shape;429;p52"/>
          <p:cNvSpPr txBox="1">
            <a:spLocks noGrp="1"/>
          </p:cNvSpPr>
          <p:nvPr>
            <p:ph type="title" idx="4294967295"/>
          </p:nvPr>
        </p:nvSpPr>
        <p:spPr>
          <a:xfrm>
            <a:off x="620775" y="345600"/>
            <a:ext cx="7770600" cy="500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b="1">
                <a:latin typeface="Montserrat"/>
                <a:ea typeface="Montserrat"/>
                <a:cs typeface="Montserrat"/>
                <a:sym typeface="Montserrat"/>
              </a:rPr>
              <a:t>Freemium r</a:t>
            </a:r>
            <a:r>
              <a:rPr lang="en" sz="3000" b="1">
                <a:latin typeface="Montserrat"/>
                <a:ea typeface="Montserrat"/>
                <a:cs typeface="Montserrat"/>
                <a:sym typeface="Montserrat"/>
              </a:rPr>
              <a:t>evenue model</a:t>
            </a:r>
            <a:endParaRPr sz="3000" b="1">
              <a:latin typeface="Montserrat"/>
              <a:ea typeface="Montserrat"/>
              <a:cs typeface="Montserrat"/>
              <a:sym typeface="Montserrat"/>
            </a:endParaRPr>
          </a:p>
        </p:txBody>
      </p:sp>
      <p:sp>
        <p:nvSpPr>
          <p:cNvPr id="430" name="Google Shape;430;p52"/>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sp>
        <p:nvSpPr>
          <p:cNvPr id="431" name="Google Shape;431;p52"/>
          <p:cNvSpPr/>
          <p:nvPr/>
        </p:nvSpPr>
        <p:spPr>
          <a:xfrm>
            <a:off x="3042975" y="1443775"/>
            <a:ext cx="2926200" cy="1128600"/>
          </a:xfrm>
          <a:prstGeom prst="downArrowCallout">
            <a:avLst>
              <a:gd name="adj1" fmla="val 26629"/>
              <a:gd name="adj2" fmla="val 22772"/>
              <a:gd name="adj3" fmla="val 25165"/>
              <a:gd name="adj4" fmla="val 58738"/>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Free event management app</a:t>
            </a:r>
            <a:endParaRPr b="1">
              <a:solidFill>
                <a:srgbClr val="FFFFFF"/>
              </a:solidFill>
              <a:latin typeface="Montserrat"/>
              <a:ea typeface="Montserrat"/>
              <a:cs typeface="Montserrat"/>
              <a:sym typeface="Montserrat"/>
            </a:endParaRPr>
          </a:p>
        </p:txBody>
      </p:sp>
      <p:sp>
        <p:nvSpPr>
          <p:cNvPr id="432" name="Google Shape;432;p52"/>
          <p:cNvSpPr/>
          <p:nvPr/>
        </p:nvSpPr>
        <p:spPr>
          <a:xfrm>
            <a:off x="2571975" y="3137075"/>
            <a:ext cx="3868200" cy="1285800"/>
          </a:xfrm>
          <a:prstGeom prst="bracePair">
            <a:avLst/>
          </a:prstGeom>
          <a:solidFill>
            <a:srgbClr val="3C78D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Transaction fees</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 b="1">
                <a:solidFill>
                  <a:srgbClr val="FFFFFF"/>
                </a:solidFill>
                <a:latin typeface="Montserrat"/>
                <a:ea typeface="Montserrat"/>
                <a:cs typeface="Montserrat"/>
                <a:sym typeface="Montserrat"/>
              </a:rPr>
              <a:t>Setup fees</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 b="1">
                <a:solidFill>
                  <a:srgbClr val="FFFFFF"/>
                </a:solidFill>
                <a:latin typeface="Montserrat"/>
                <a:ea typeface="Montserrat"/>
                <a:cs typeface="Montserrat"/>
                <a:sym typeface="Montserrat"/>
              </a:rPr>
              <a:t>Subscription fees</a:t>
            </a:r>
            <a:endParaRPr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 b="1">
                <a:solidFill>
                  <a:srgbClr val="FFFFFF"/>
                </a:solidFill>
                <a:latin typeface="Montserrat"/>
                <a:ea typeface="Montserrat"/>
                <a:cs typeface="Montserrat"/>
                <a:sym typeface="Montserrat"/>
              </a:rPr>
              <a:t>Dedicated support</a:t>
            </a:r>
            <a:endParaRPr b="1">
              <a:solidFill>
                <a:srgbClr val="FFFFFF"/>
              </a:solidFill>
              <a:latin typeface="Montserrat"/>
              <a:ea typeface="Montserrat"/>
              <a:cs typeface="Montserrat"/>
              <a:sym typeface="Montserrat"/>
            </a:endParaRPr>
          </a:p>
        </p:txBody>
      </p:sp>
      <p:sp>
        <p:nvSpPr>
          <p:cNvPr id="433" name="Google Shape;433;p52"/>
          <p:cNvSpPr txBox="1">
            <a:spLocks noGrp="1"/>
          </p:cNvSpPr>
          <p:nvPr>
            <p:ph type="title" idx="4294967295"/>
          </p:nvPr>
        </p:nvSpPr>
        <p:spPr>
          <a:xfrm>
            <a:off x="2637225" y="2712225"/>
            <a:ext cx="3737700" cy="500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sz="3000" b="1">
                <a:latin typeface="Montserrat"/>
                <a:ea typeface="Montserrat"/>
                <a:cs typeface="Montserrat"/>
                <a:sym typeface="Montserrat"/>
              </a:rPr>
              <a:t>Pro + Enterprise</a:t>
            </a:r>
            <a:endParaRPr sz="3000" b="1">
              <a:latin typeface="Montserrat"/>
              <a:ea typeface="Montserrat"/>
              <a:cs typeface="Montserrat"/>
              <a:sym typeface="Montserrat"/>
            </a:endParaRPr>
          </a:p>
        </p:txBody>
      </p:sp>
      <p:sp>
        <p:nvSpPr>
          <p:cNvPr id="434" name="Google Shape;434;p52"/>
          <p:cNvSpPr txBox="1">
            <a:spLocks noGrp="1"/>
          </p:cNvSpPr>
          <p:nvPr>
            <p:ph type="title" idx="4294967295"/>
          </p:nvPr>
        </p:nvSpPr>
        <p:spPr>
          <a:xfrm>
            <a:off x="3921525" y="998700"/>
            <a:ext cx="1169100" cy="500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n" sz="3000" b="1">
                <a:solidFill>
                  <a:srgbClr val="009900"/>
                </a:solidFill>
                <a:latin typeface="Montserrat"/>
                <a:ea typeface="Montserrat"/>
                <a:cs typeface="Montserrat"/>
                <a:sym typeface="Montserrat"/>
              </a:rPr>
              <a:t>Free</a:t>
            </a:r>
            <a:endParaRPr sz="3000" b="1">
              <a:solidFill>
                <a:srgbClr val="009900"/>
              </a:solidFill>
              <a:latin typeface="Montserrat"/>
              <a:ea typeface="Montserrat"/>
              <a:cs typeface="Montserrat"/>
              <a:sym typeface="Montserrat"/>
            </a:endParaRPr>
          </a:p>
        </p:txBody>
      </p:sp>
      <p:pic>
        <p:nvPicPr>
          <p:cNvPr id="435" name="Google Shape;435;p52"/>
          <p:cNvPicPr preferRelativeResize="0"/>
          <p:nvPr/>
        </p:nvPicPr>
        <p:blipFill rotWithShape="1">
          <a:blip r:embed="rId3">
            <a:alphaModFix/>
          </a:blip>
          <a:srcRect/>
          <a:stretch/>
        </p:blipFill>
        <p:spPr>
          <a:xfrm>
            <a:off x="8248325" y="4727240"/>
            <a:ext cx="642925" cy="2879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3"/>
          <p:cNvSpPr/>
          <p:nvPr/>
        </p:nvSpPr>
        <p:spPr>
          <a:xfrm>
            <a:off x="4941455" y="775510"/>
            <a:ext cx="3937694" cy="3937694"/>
          </a:xfrm>
          <a:prstGeom prst="ellipse">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53"/>
          <p:cNvSpPr txBox="1">
            <a:spLocks noGrp="1"/>
          </p:cNvSpPr>
          <p:nvPr>
            <p:ph type="title"/>
          </p:nvPr>
        </p:nvSpPr>
        <p:spPr>
          <a:xfrm>
            <a:off x="235500" y="8845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b="1">
                <a:latin typeface="Montserrat"/>
                <a:ea typeface="Montserrat"/>
                <a:cs typeface="Montserrat"/>
                <a:sym typeface="Montserrat"/>
              </a:rPr>
              <a:t>Market</a:t>
            </a:r>
            <a:endParaRPr b="1">
              <a:latin typeface="Montserrat"/>
              <a:ea typeface="Montserrat"/>
              <a:cs typeface="Montserrat"/>
              <a:sym typeface="Montserrat"/>
            </a:endParaRPr>
          </a:p>
        </p:txBody>
      </p:sp>
      <p:sp>
        <p:nvSpPr>
          <p:cNvPr id="442" name="Google Shape;442;p53"/>
          <p:cNvSpPr/>
          <p:nvPr/>
        </p:nvSpPr>
        <p:spPr>
          <a:xfrm>
            <a:off x="5463297" y="1679069"/>
            <a:ext cx="3043646" cy="3043646"/>
          </a:xfrm>
          <a:prstGeom prst="ellipse">
            <a:avLst/>
          </a:prstGeom>
          <a:solidFill>
            <a:srgbClr val="674E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53"/>
          <p:cNvSpPr/>
          <p:nvPr/>
        </p:nvSpPr>
        <p:spPr>
          <a:xfrm>
            <a:off x="5887347" y="2497611"/>
            <a:ext cx="2222322" cy="2222322"/>
          </a:xfrm>
          <a:prstGeom prst="ellipse">
            <a:avLst/>
          </a:prstGeom>
          <a:solidFill>
            <a:srgbClr val="6FA8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53"/>
          <p:cNvSpPr txBox="1">
            <a:spLocks noGrp="1"/>
          </p:cNvSpPr>
          <p:nvPr>
            <p:ph type="title"/>
          </p:nvPr>
        </p:nvSpPr>
        <p:spPr>
          <a:xfrm>
            <a:off x="4648535" y="734888"/>
            <a:ext cx="981631" cy="26562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1200" b="1"/>
              <a:t>$8.3 trillion</a:t>
            </a:r>
            <a:endParaRPr sz="1200" b="1"/>
          </a:p>
          <a:p>
            <a:pPr marL="0" lvl="0" indent="0" algn="ctr" rtl="0">
              <a:lnSpc>
                <a:spcPct val="100000"/>
              </a:lnSpc>
              <a:spcBef>
                <a:spcPts val="0"/>
              </a:spcBef>
              <a:spcAft>
                <a:spcPts val="0"/>
              </a:spcAft>
              <a:buSzPts val="3000"/>
              <a:buNone/>
            </a:pPr>
            <a:endParaRPr sz="1200" b="1"/>
          </a:p>
        </p:txBody>
      </p:sp>
      <p:sp>
        <p:nvSpPr>
          <p:cNvPr id="445" name="Google Shape;445;p53"/>
          <p:cNvSpPr/>
          <p:nvPr/>
        </p:nvSpPr>
        <p:spPr>
          <a:xfrm>
            <a:off x="6345464" y="3423560"/>
            <a:ext cx="1293642" cy="129461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6" name="Google Shape;446;p53"/>
          <p:cNvCxnSpPr>
            <a:stCxn id="447" idx="3"/>
          </p:cNvCxnSpPr>
          <p:nvPr/>
        </p:nvCxnSpPr>
        <p:spPr>
          <a:xfrm>
            <a:off x="4916681" y="4868363"/>
            <a:ext cx="3210600" cy="0"/>
          </a:xfrm>
          <a:prstGeom prst="straightConnector1">
            <a:avLst/>
          </a:prstGeom>
          <a:noFill/>
          <a:ln w="9525" cap="flat" cmpd="sng">
            <a:solidFill>
              <a:schemeClr val="dk2"/>
            </a:solidFill>
            <a:prstDash val="solid"/>
            <a:round/>
            <a:headEnd type="none" w="sm" len="sm"/>
            <a:tailEnd type="triangle" w="med" len="med"/>
          </a:ln>
        </p:spPr>
      </p:cxnSp>
      <p:sp>
        <p:nvSpPr>
          <p:cNvPr id="447" name="Google Shape;447;p53"/>
          <p:cNvSpPr txBox="1"/>
          <p:nvPr/>
        </p:nvSpPr>
        <p:spPr>
          <a:xfrm>
            <a:off x="4334185" y="4651883"/>
            <a:ext cx="582496" cy="4329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400" b="1" i="0" u="none" strike="noStrike" cap="none">
                <a:solidFill>
                  <a:schemeClr val="dk1"/>
                </a:solidFill>
                <a:latin typeface="Roboto"/>
                <a:ea typeface="Roboto"/>
                <a:cs typeface="Roboto"/>
                <a:sym typeface="Roboto"/>
              </a:rPr>
              <a:t>Size</a:t>
            </a:r>
            <a:endParaRPr sz="1400" b="1" i="0" u="none" strike="noStrike" cap="none">
              <a:solidFill>
                <a:schemeClr val="dk1"/>
              </a:solidFill>
              <a:latin typeface="Roboto"/>
              <a:ea typeface="Roboto"/>
              <a:cs typeface="Roboto"/>
              <a:sym typeface="Roboto"/>
            </a:endParaRPr>
          </a:p>
        </p:txBody>
      </p:sp>
      <p:cxnSp>
        <p:nvCxnSpPr>
          <p:cNvPr id="448" name="Google Shape;448;p53"/>
          <p:cNvCxnSpPr>
            <a:stCxn id="447" idx="0"/>
          </p:cNvCxnSpPr>
          <p:nvPr/>
        </p:nvCxnSpPr>
        <p:spPr>
          <a:xfrm rot="10800000" flipH="1">
            <a:off x="4625433" y="696383"/>
            <a:ext cx="27000" cy="3955500"/>
          </a:xfrm>
          <a:prstGeom prst="straightConnector1">
            <a:avLst/>
          </a:prstGeom>
          <a:noFill/>
          <a:ln w="9525" cap="flat" cmpd="sng">
            <a:solidFill>
              <a:schemeClr val="dk2"/>
            </a:solidFill>
            <a:prstDash val="solid"/>
            <a:round/>
            <a:headEnd type="none" w="sm" len="sm"/>
            <a:tailEnd type="triangle" w="med" len="med"/>
          </a:ln>
        </p:spPr>
      </p:cxnSp>
      <p:sp>
        <p:nvSpPr>
          <p:cNvPr id="449" name="Google Shape;449;p53"/>
          <p:cNvSpPr txBox="1"/>
          <p:nvPr/>
        </p:nvSpPr>
        <p:spPr>
          <a:xfrm>
            <a:off x="246118" y="4741279"/>
            <a:ext cx="251594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450" name="Google Shape;450;p53" descr="Image result for oveit logo"/>
          <p:cNvPicPr preferRelativeResize="0"/>
          <p:nvPr/>
        </p:nvPicPr>
        <p:blipFill rotWithShape="1">
          <a:blip r:embed="rId3">
            <a:alphaModFix/>
          </a:blip>
          <a:srcRect/>
          <a:stretch/>
        </p:blipFill>
        <p:spPr>
          <a:xfrm>
            <a:off x="8229600" y="4705350"/>
            <a:ext cx="685800" cy="306387"/>
          </a:xfrm>
          <a:prstGeom prst="rect">
            <a:avLst/>
          </a:prstGeom>
          <a:noFill/>
          <a:ln>
            <a:noFill/>
          </a:ln>
        </p:spPr>
      </p:pic>
      <p:sp>
        <p:nvSpPr>
          <p:cNvPr id="451" name="Google Shape;451;p53"/>
          <p:cNvSpPr txBox="1"/>
          <p:nvPr/>
        </p:nvSpPr>
        <p:spPr>
          <a:xfrm>
            <a:off x="6449545" y="1035699"/>
            <a:ext cx="1055608" cy="40745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200" b="1" i="0" u="none" strike="noStrike" cap="none">
                <a:solidFill>
                  <a:srgbClr val="FFFFFF"/>
                </a:solidFill>
                <a:latin typeface="Roboto"/>
                <a:ea typeface="Roboto"/>
                <a:cs typeface="Roboto"/>
                <a:sym typeface="Roboto"/>
              </a:rPr>
              <a:t>Smart Cities</a:t>
            </a:r>
            <a:endParaRPr sz="1200" b="1" i="0" u="none" strike="noStrike" cap="none">
              <a:solidFill>
                <a:srgbClr val="FFFFFF"/>
              </a:solidFill>
              <a:latin typeface="Roboto"/>
              <a:ea typeface="Roboto"/>
              <a:cs typeface="Roboto"/>
              <a:sym typeface="Roboto"/>
            </a:endParaRPr>
          </a:p>
        </p:txBody>
      </p:sp>
      <p:sp>
        <p:nvSpPr>
          <p:cNvPr id="452" name="Google Shape;452;p53"/>
          <p:cNvSpPr txBox="1"/>
          <p:nvPr/>
        </p:nvSpPr>
        <p:spPr>
          <a:xfrm>
            <a:off x="6292199" y="2819203"/>
            <a:ext cx="1385841" cy="30052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200" b="1" i="0" u="none" strike="noStrike" cap="none">
                <a:solidFill>
                  <a:srgbClr val="FFFFFF"/>
                </a:solidFill>
                <a:latin typeface="Roboto"/>
                <a:ea typeface="Roboto"/>
                <a:cs typeface="Roboto"/>
                <a:sym typeface="Roboto"/>
              </a:rPr>
              <a:t>Tourism &amp; Travel</a:t>
            </a:r>
            <a:endParaRPr sz="1200" b="1" i="0" u="none" strike="noStrike" cap="none">
              <a:solidFill>
                <a:srgbClr val="FFFFFF"/>
              </a:solidFill>
              <a:latin typeface="Roboto"/>
              <a:ea typeface="Roboto"/>
              <a:cs typeface="Roboto"/>
              <a:sym typeface="Roboto"/>
            </a:endParaRPr>
          </a:p>
        </p:txBody>
      </p:sp>
      <p:sp>
        <p:nvSpPr>
          <p:cNvPr id="453" name="Google Shape;453;p53"/>
          <p:cNvSpPr txBox="1"/>
          <p:nvPr/>
        </p:nvSpPr>
        <p:spPr>
          <a:xfrm>
            <a:off x="6412108" y="1914766"/>
            <a:ext cx="1120256" cy="28853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200" b="1" i="0" u="none" strike="noStrike" cap="none">
                <a:solidFill>
                  <a:srgbClr val="FFFFFF"/>
                </a:solidFill>
                <a:latin typeface="Roboto"/>
                <a:ea typeface="Roboto"/>
                <a:cs typeface="Roboto"/>
                <a:sym typeface="Roboto"/>
              </a:rPr>
              <a:t>Retail Chains</a:t>
            </a:r>
            <a:endParaRPr sz="1200" b="1" i="0" u="none" strike="noStrike" cap="none">
              <a:solidFill>
                <a:srgbClr val="FFFFFF"/>
              </a:solidFill>
              <a:latin typeface="Roboto"/>
              <a:ea typeface="Roboto"/>
              <a:cs typeface="Roboto"/>
              <a:sym typeface="Roboto"/>
            </a:endParaRPr>
          </a:p>
        </p:txBody>
      </p:sp>
      <p:sp>
        <p:nvSpPr>
          <p:cNvPr id="454" name="Google Shape;454;p53"/>
          <p:cNvSpPr txBox="1"/>
          <p:nvPr/>
        </p:nvSpPr>
        <p:spPr>
          <a:xfrm>
            <a:off x="6308278" y="3898181"/>
            <a:ext cx="1361310" cy="39403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200" b="1" i="0" u="none" strike="noStrike" cap="none">
                <a:solidFill>
                  <a:schemeClr val="dk1"/>
                </a:solidFill>
                <a:latin typeface="Roboto"/>
                <a:ea typeface="Roboto"/>
                <a:cs typeface="Roboto"/>
                <a:sym typeface="Roboto"/>
              </a:rPr>
              <a:t>Events &amp; Venues</a:t>
            </a:r>
            <a:endParaRPr/>
          </a:p>
        </p:txBody>
      </p:sp>
      <p:cxnSp>
        <p:nvCxnSpPr>
          <p:cNvPr id="455" name="Google Shape;455;p53"/>
          <p:cNvCxnSpPr>
            <a:stCxn id="440" idx="0"/>
          </p:cNvCxnSpPr>
          <p:nvPr/>
        </p:nvCxnSpPr>
        <p:spPr>
          <a:xfrm rot="10800000">
            <a:off x="4652502" y="775510"/>
            <a:ext cx="2257800" cy="0"/>
          </a:xfrm>
          <a:prstGeom prst="straightConnector1">
            <a:avLst/>
          </a:prstGeom>
          <a:noFill/>
          <a:ln w="9525" cap="flat" cmpd="sng">
            <a:solidFill>
              <a:srgbClr val="1D2973"/>
            </a:solidFill>
            <a:prstDash val="dash"/>
            <a:round/>
            <a:headEnd type="none" w="sm" len="sm"/>
            <a:tailEnd type="none" w="sm" len="sm"/>
          </a:ln>
        </p:spPr>
      </p:cxnSp>
      <p:sp>
        <p:nvSpPr>
          <p:cNvPr id="456" name="Google Shape;456;p53"/>
          <p:cNvSpPr txBox="1"/>
          <p:nvPr/>
        </p:nvSpPr>
        <p:spPr>
          <a:xfrm>
            <a:off x="4556923" y="2376112"/>
            <a:ext cx="1146532" cy="2838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200" b="1" i="0" u="none" strike="noStrike" cap="none">
                <a:solidFill>
                  <a:schemeClr val="dk1"/>
                </a:solidFill>
                <a:latin typeface="Roboto"/>
                <a:ea typeface="Roboto"/>
                <a:cs typeface="Roboto"/>
                <a:sym typeface="Roboto"/>
              </a:rPr>
              <a:t>$2.6 trillion</a:t>
            </a:r>
            <a:endParaRPr/>
          </a:p>
        </p:txBody>
      </p:sp>
      <p:cxnSp>
        <p:nvCxnSpPr>
          <p:cNvPr id="457" name="Google Shape;457;p53"/>
          <p:cNvCxnSpPr>
            <a:stCxn id="442" idx="0"/>
          </p:cNvCxnSpPr>
          <p:nvPr/>
        </p:nvCxnSpPr>
        <p:spPr>
          <a:xfrm rot="10800000">
            <a:off x="4652620" y="1679069"/>
            <a:ext cx="2332500" cy="0"/>
          </a:xfrm>
          <a:prstGeom prst="straightConnector1">
            <a:avLst/>
          </a:prstGeom>
          <a:noFill/>
          <a:ln w="9525" cap="flat" cmpd="sng">
            <a:solidFill>
              <a:srgbClr val="1D2973"/>
            </a:solidFill>
            <a:prstDash val="dash"/>
            <a:round/>
            <a:headEnd type="none" w="sm" len="sm"/>
            <a:tailEnd type="none" w="sm" len="sm"/>
          </a:ln>
        </p:spPr>
      </p:cxnSp>
      <p:cxnSp>
        <p:nvCxnSpPr>
          <p:cNvPr id="458" name="Google Shape;458;p53"/>
          <p:cNvCxnSpPr>
            <a:stCxn id="443" idx="0"/>
          </p:cNvCxnSpPr>
          <p:nvPr/>
        </p:nvCxnSpPr>
        <p:spPr>
          <a:xfrm rot="10800000">
            <a:off x="4649208" y="2457711"/>
            <a:ext cx="2349300" cy="39900"/>
          </a:xfrm>
          <a:prstGeom prst="straightConnector1">
            <a:avLst/>
          </a:prstGeom>
          <a:noFill/>
          <a:ln w="9525" cap="flat" cmpd="sng">
            <a:solidFill>
              <a:srgbClr val="1D2973"/>
            </a:solidFill>
            <a:prstDash val="dash"/>
            <a:round/>
            <a:headEnd type="none" w="sm" len="sm"/>
            <a:tailEnd type="none" w="sm" len="sm"/>
          </a:ln>
        </p:spPr>
      </p:cxnSp>
      <p:cxnSp>
        <p:nvCxnSpPr>
          <p:cNvPr id="459" name="Google Shape;459;p53"/>
          <p:cNvCxnSpPr>
            <a:stCxn id="445" idx="0"/>
          </p:cNvCxnSpPr>
          <p:nvPr/>
        </p:nvCxnSpPr>
        <p:spPr>
          <a:xfrm rot="10800000">
            <a:off x="4635785" y="3397760"/>
            <a:ext cx="2356500" cy="25800"/>
          </a:xfrm>
          <a:prstGeom prst="straightConnector1">
            <a:avLst/>
          </a:prstGeom>
          <a:noFill/>
          <a:ln w="9525" cap="flat" cmpd="sng">
            <a:solidFill>
              <a:srgbClr val="1D2973"/>
            </a:solidFill>
            <a:prstDash val="dash"/>
            <a:round/>
            <a:headEnd type="none" w="sm" len="sm"/>
            <a:tailEnd type="none" w="sm" len="sm"/>
          </a:ln>
        </p:spPr>
      </p:cxnSp>
      <p:sp>
        <p:nvSpPr>
          <p:cNvPr id="460" name="Google Shape;460;p53"/>
          <p:cNvSpPr txBox="1"/>
          <p:nvPr/>
        </p:nvSpPr>
        <p:spPr>
          <a:xfrm>
            <a:off x="4512440" y="3342113"/>
            <a:ext cx="1146532" cy="2838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200" b="1" i="0" u="none" strike="noStrike" cap="none">
                <a:solidFill>
                  <a:schemeClr val="dk1"/>
                </a:solidFill>
                <a:latin typeface="Roboto"/>
                <a:ea typeface="Roboto"/>
                <a:cs typeface="Roboto"/>
                <a:sym typeface="Roboto"/>
              </a:rPr>
              <a:t>$45 billion</a:t>
            </a:r>
            <a:endParaRPr sz="1200" b="1" i="0" u="none" strike="noStrike" cap="none">
              <a:solidFill>
                <a:schemeClr val="dk1"/>
              </a:solidFill>
              <a:latin typeface="Roboto"/>
              <a:ea typeface="Roboto"/>
              <a:cs typeface="Roboto"/>
              <a:sym typeface="Roboto"/>
            </a:endParaRPr>
          </a:p>
        </p:txBody>
      </p:sp>
      <p:sp>
        <p:nvSpPr>
          <p:cNvPr id="461" name="Google Shape;461;p53"/>
          <p:cNvSpPr txBox="1"/>
          <p:nvPr/>
        </p:nvSpPr>
        <p:spPr>
          <a:xfrm>
            <a:off x="194077" y="1335238"/>
            <a:ext cx="4437000" cy="2677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
                <a:solidFill>
                  <a:srgbClr val="212121"/>
                </a:solidFill>
                <a:latin typeface="Montserrat Medium"/>
                <a:ea typeface="Montserrat Medium"/>
                <a:cs typeface="Montserrat Medium"/>
                <a:sym typeface="Montserrat Medium"/>
              </a:rPr>
              <a:t>We have</a:t>
            </a:r>
            <a:r>
              <a:rPr lang="en" b="1">
                <a:solidFill>
                  <a:srgbClr val="212121"/>
                </a:solidFill>
                <a:latin typeface="Montserrat"/>
                <a:ea typeface="Montserrat"/>
                <a:cs typeface="Montserrat"/>
                <a:sym typeface="Montserrat"/>
              </a:rPr>
              <a:t> started in the event and venues</a:t>
            </a:r>
            <a:r>
              <a:rPr lang="en">
                <a:solidFill>
                  <a:srgbClr val="212121"/>
                </a:solidFill>
                <a:latin typeface="Montserrat Medium"/>
                <a:ea typeface="Montserrat Medium"/>
                <a:cs typeface="Montserrat Medium"/>
                <a:sym typeface="Montserrat Medium"/>
              </a:rPr>
              <a:t> market and we plan on bringing our technology where it can provide the most benefits</a:t>
            </a:r>
            <a:r>
              <a:rPr lang="en" i="0" u="none" strike="noStrike" cap="none">
                <a:solidFill>
                  <a:srgbClr val="212121"/>
                </a:solidFill>
                <a:latin typeface="Montserrat Medium"/>
                <a:ea typeface="Montserrat Medium"/>
                <a:cs typeface="Montserrat Medium"/>
                <a:sym typeface="Montserrat Medium"/>
              </a:rPr>
              <a:t>:</a:t>
            </a:r>
            <a:endParaRPr>
              <a:latin typeface="Montserrat"/>
              <a:ea typeface="Montserrat"/>
              <a:cs typeface="Montserrat"/>
              <a:sym typeface="Montserrat"/>
            </a:endParaRPr>
          </a:p>
          <a:p>
            <a:pPr marL="0" marR="0" lvl="0" indent="0" algn="l" rtl="0">
              <a:lnSpc>
                <a:spcPct val="150000"/>
              </a:lnSpc>
              <a:spcBef>
                <a:spcPts val="0"/>
              </a:spcBef>
              <a:spcAft>
                <a:spcPts val="0"/>
              </a:spcAft>
              <a:buNone/>
            </a:pPr>
            <a:r>
              <a:rPr lang="en" b="1" i="0" u="none" strike="noStrike" cap="none">
                <a:solidFill>
                  <a:srgbClr val="009900"/>
                </a:solidFill>
                <a:latin typeface="Montserrat"/>
                <a:ea typeface="Montserrat"/>
                <a:cs typeface="Montserrat"/>
                <a:sym typeface="Montserrat"/>
              </a:rPr>
              <a:t>      ✓ </a:t>
            </a:r>
            <a:r>
              <a:rPr lang="en" b="1">
                <a:solidFill>
                  <a:srgbClr val="212121"/>
                </a:solidFill>
                <a:latin typeface="Montserrat"/>
                <a:ea typeface="Montserrat"/>
                <a:cs typeface="Montserrat"/>
                <a:sym typeface="Montserrat"/>
              </a:rPr>
              <a:t>Tourism and travel</a:t>
            </a:r>
            <a:endParaRPr b="1">
              <a:latin typeface="Montserrat"/>
              <a:ea typeface="Montserrat"/>
              <a:cs typeface="Montserrat"/>
              <a:sym typeface="Montserrat"/>
            </a:endParaRPr>
          </a:p>
          <a:p>
            <a:pPr marL="0" marR="0" lvl="2" indent="0" algn="l" rtl="0">
              <a:lnSpc>
                <a:spcPct val="150000"/>
              </a:lnSpc>
              <a:spcBef>
                <a:spcPts val="0"/>
              </a:spcBef>
              <a:spcAft>
                <a:spcPts val="0"/>
              </a:spcAft>
              <a:buNone/>
            </a:pPr>
            <a:r>
              <a:rPr lang="en" b="1" i="0" u="none" strike="noStrike" cap="none">
                <a:solidFill>
                  <a:srgbClr val="009900"/>
                </a:solidFill>
                <a:latin typeface="Montserrat"/>
                <a:ea typeface="Montserrat"/>
                <a:cs typeface="Montserrat"/>
                <a:sym typeface="Montserrat"/>
              </a:rPr>
              <a:t>      ✓ </a:t>
            </a:r>
            <a:r>
              <a:rPr lang="en" b="1">
                <a:solidFill>
                  <a:srgbClr val="212121"/>
                </a:solidFill>
                <a:latin typeface="Montserrat"/>
                <a:ea typeface="Montserrat"/>
                <a:cs typeface="Montserrat"/>
                <a:sym typeface="Montserrat"/>
              </a:rPr>
              <a:t>Retail</a:t>
            </a:r>
            <a:endParaRPr b="1">
              <a:latin typeface="Montserrat"/>
              <a:ea typeface="Montserrat"/>
              <a:cs typeface="Montserrat"/>
              <a:sym typeface="Montserrat"/>
            </a:endParaRPr>
          </a:p>
          <a:p>
            <a:pPr marL="0" marR="0" lvl="2" indent="0" algn="l" rtl="0">
              <a:lnSpc>
                <a:spcPct val="150000"/>
              </a:lnSpc>
              <a:spcBef>
                <a:spcPts val="0"/>
              </a:spcBef>
              <a:spcAft>
                <a:spcPts val="0"/>
              </a:spcAft>
              <a:buNone/>
            </a:pPr>
            <a:r>
              <a:rPr lang="en" b="1" i="0" u="none" strike="noStrike" cap="none">
                <a:solidFill>
                  <a:srgbClr val="009900"/>
                </a:solidFill>
                <a:latin typeface="Montserrat"/>
                <a:ea typeface="Montserrat"/>
                <a:cs typeface="Montserrat"/>
                <a:sym typeface="Montserrat"/>
              </a:rPr>
              <a:t>      ✓ </a:t>
            </a:r>
            <a:r>
              <a:rPr lang="en" b="1">
                <a:solidFill>
                  <a:srgbClr val="212121"/>
                </a:solidFill>
                <a:latin typeface="Montserrat"/>
                <a:ea typeface="Montserrat"/>
                <a:cs typeface="Montserrat"/>
                <a:sym typeface="Montserrat"/>
              </a:rPr>
              <a:t>Smart cities</a:t>
            </a:r>
            <a:endParaRPr b="1">
              <a:latin typeface="Montserrat"/>
              <a:ea typeface="Montserrat"/>
              <a:cs typeface="Montserrat"/>
              <a:sym typeface="Montserrat"/>
            </a:endParaRPr>
          </a:p>
          <a:p>
            <a:pPr marL="0" marR="0" lvl="0" indent="0" algn="ctr" rtl="0">
              <a:lnSpc>
                <a:spcPct val="150000"/>
              </a:lnSpc>
              <a:spcBef>
                <a:spcPts val="0"/>
              </a:spcBef>
              <a:spcAft>
                <a:spcPts val="0"/>
              </a:spcAft>
              <a:buNone/>
            </a:pPr>
            <a:endParaRPr sz="1600" i="0" u="none" strike="noStrike" cap="none">
              <a:solidFill>
                <a:srgbClr val="212121"/>
              </a:solidFill>
              <a:latin typeface="Montserrat Medium"/>
              <a:ea typeface="Montserrat Medium"/>
              <a:cs typeface="Montserrat Medium"/>
              <a:sym typeface="Montserrat Medium"/>
            </a:endParaRPr>
          </a:p>
        </p:txBody>
      </p:sp>
      <p:sp>
        <p:nvSpPr>
          <p:cNvPr id="462" name="Google Shape;462;p53"/>
          <p:cNvSpPr txBox="1"/>
          <p:nvPr/>
        </p:nvSpPr>
        <p:spPr>
          <a:xfrm>
            <a:off x="4572000" y="1634511"/>
            <a:ext cx="1146532" cy="2838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oboto"/>
              <a:buNone/>
            </a:pPr>
            <a:r>
              <a:rPr lang="en" sz="1200" b="1" i="0" u="none" strike="noStrike" cap="none">
                <a:solidFill>
                  <a:schemeClr val="dk1"/>
                </a:solidFill>
                <a:latin typeface="Roboto"/>
                <a:ea typeface="Roboto"/>
                <a:cs typeface="Roboto"/>
                <a:sym typeface="Roboto"/>
              </a:rPr>
              <a:t>$4.4 trillion</a:t>
            </a:r>
            <a:endParaRPr/>
          </a:p>
        </p:txBody>
      </p:sp>
      <p:sp>
        <p:nvSpPr>
          <p:cNvPr id="463" name="Google Shape;463;p53"/>
          <p:cNvSpPr txBox="1"/>
          <p:nvPr/>
        </p:nvSpPr>
        <p:spPr>
          <a:xfrm>
            <a:off x="4847165" y="4856474"/>
            <a:ext cx="2996597"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700" b="0" i="1" u="none" strike="noStrike" cap="none">
                <a:solidFill>
                  <a:srgbClr val="000000"/>
                </a:solidFill>
                <a:latin typeface="Roboto"/>
                <a:ea typeface="Roboto"/>
                <a:cs typeface="Roboto"/>
                <a:sym typeface="Roboto"/>
              </a:rPr>
              <a:t>Source: Statista.com and Deloitte.com; Retail Chains = Top250 retailers</a:t>
            </a:r>
            <a:endParaRPr sz="700" b="0" i="1" u="none" strike="noStrike" cap="none">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6" name="Google Shape;356;p46"/>
          <p:cNvSpPr txBox="1">
            <a:spLocks noGrp="1"/>
          </p:cNvSpPr>
          <p:nvPr>
            <p:ph type="body" idx="1"/>
          </p:nvPr>
        </p:nvSpPr>
        <p:spPr>
          <a:xfrm>
            <a:off x="392775" y="2206592"/>
            <a:ext cx="3920808" cy="211077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400"/>
              <a:buFont typeface="Arial"/>
              <a:buNone/>
            </a:pPr>
            <a:r>
              <a:rPr lang="en" sz="900" b="1" dirty="0">
                <a:solidFill>
                  <a:srgbClr val="000000"/>
                </a:solidFill>
              </a:rPr>
              <a:t>Andrei Stefan </a:t>
            </a:r>
            <a:r>
              <a:rPr lang="en" sz="900" dirty="0" smtClean="0">
                <a:solidFill>
                  <a:srgbClr val="000000"/>
                </a:solidFill>
                <a:latin typeface="Roboto Medium"/>
                <a:ea typeface="Roboto Medium"/>
                <a:cs typeface="Roboto Medium"/>
                <a:sym typeface="Roboto Medium"/>
              </a:rPr>
              <a:t>(founder</a:t>
            </a:r>
            <a:r>
              <a:rPr lang="en" sz="900" dirty="0">
                <a:solidFill>
                  <a:srgbClr val="000000"/>
                </a:solidFill>
                <a:latin typeface="Roboto Medium"/>
                <a:ea typeface="Roboto Medium"/>
                <a:cs typeface="Roboto Medium"/>
                <a:sym typeface="Roboto Medium"/>
              </a:rPr>
              <a:t>)</a:t>
            </a:r>
            <a:endParaRPr sz="900" dirty="0">
              <a:solidFill>
                <a:srgbClr val="000000"/>
              </a:solidFill>
              <a:latin typeface="Roboto Medium"/>
              <a:ea typeface="Roboto Medium"/>
              <a:cs typeface="Roboto Medium"/>
              <a:sym typeface="Roboto Medium"/>
            </a:endParaRPr>
          </a:p>
          <a:p>
            <a:pPr marL="0" lvl="0" indent="0" algn="ctr" rtl="0">
              <a:lnSpc>
                <a:spcPct val="100000"/>
              </a:lnSpc>
              <a:spcBef>
                <a:spcPts val="0"/>
              </a:spcBef>
              <a:spcAft>
                <a:spcPts val="0"/>
              </a:spcAft>
              <a:buSzPts val="1400"/>
              <a:buNone/>
            </a:pPr>
            <a:r>
              <a:rPr lang="en" sz="900" dirty="0">
                <a:solidFill>
                  <a:srgbClr val="000000"/>
                </a:solidFill>
                <a:latin typeface="Roboto Medium"/>
                <a:ea typeface="Roboto Medium"/>
                <a:cs typeface="Roboto Medium"/>
                <a:sym typeface="Roboto Medium"/>
              </a:rPr>
              <a:t>CEO</a:t>
            </a:r>
            <a:endParaRPr sz="900" dirty="0">
              <a:solidFill>
                <a:srgbClr val="000000"/>
              </a:solidFill>
              <a:latin typeface="Roboto Medium"/>
              <a:ea typeface="Roboto Medium"/>
              <a:cs typeface="Roboto Medium"/>
              <a:sym typeface="Roboto Medium"/>
            </a:endParaRPr>
          </a:p>
          <a:p>
            <a:pPr marL="0" lvl="0" indent="0" algn="ctr">
              <a:lnSpc>
                <a:spcPct val="100000"/>
              </a:lnSpc>
              <a:buClr>
                <a:srgbClr val="000000"/>
              </a:buClr>
              <a:buNone/>
            </a:pPr>
            <a:r>
              <a:rPr lang="en-US" sz="900" dirty="0">
                <a:solidFill>
                  <a:srgbClr val="000000"/>
                </a:solidFill>
              </a:rPr>
              <a:t>Mr. Stefan has an Executive Education from Harvard </a:t>
            </a:r>
            <a:r>
              <a:rPr lang="en-US" sz="900" dirty="0" smtClean="0">
                <a:solidFill>
                  <a:srgbClr val="000000"/>
                </a:solidFill>
              </a:rPr>
              <a:t>University, </a:t>
            </a:r>
            <a:r>
              <a:rPr lang="en-US" sz="900" dirty="0">
                <a:solidFill>
                  <a:srgbClr val="000000"/>
                </a:solidFill>
              </a:rPr>
              <a:t>a Master in Business Administration from Rice </a:t>
            </a:r>
            <a:r>
              <a:rPr lang="en-US" sz="900" dirty="0" smtClean="0">
                <a:solidFill>
                  <a:srgbClr val="000000"/>
                </a:solidFill>
              </a:rPr>
              <a:t>University, </a:t>
            </a:r>
            <a:r>
              <a:rPr lang="en-US" sz="900" dirty="0">
                <a:solidFill>
                  <a:srgbClr val="000000"/>
                </a:solidFill>
              </a:rPr>
              <a:t>and a Bachelor’s Degree in Law &amp; International Relationships from Bucharest </a:t>
            </a:r>
            <a:r>
              <a:rPr lang="en-US" sz="900" dirty="0" smtClean="0">
                <a:solidFill>
                  <a:srgbClr val="000000"/>
                </a:solidFill>
              </a:rPr>
              <a:t>University.</a:t>
            </a:r>
            <a:br>
              <a:rPr lang="en-US" sz="900" dirty="0" smtClean="0">
                <a:solidFill>
                  <a:srgbClr val="000000"/>
                </a:solidFill>
              </a:rPr>
            </a:br>
            <a:endParaRPr lang="en-US" sz="900" dirty="0">
              <a:solidFill>
                <a:srgbClr val="000000"/>
              </a:solidFill>
            </a:endParaRPr>
          </a:p>
          <a:p>
            <a:pPr marL="0" lvl="0" indent="0" algn="ctr">
              <a:lnSpc>
                <a:spcPct val="100000"/>
              </a:lnSpc>
              <a:buClr>
                <a:srgbClr val="000000"/>
              </a:buClr>
              <a:buNone/>
            </a:pPr>
            <a:r>
              <a:rPr lang="en-US" sz="900" dirty="0">
                <a:solidFill>
                  <a:srgbClr val="000000"/>
                </a:solidFill>
              </a:rPr>
              <a:t>Mr. Stefan is specialized in management, finance and team building. He has expertise in both start-up companies and corporations with over 1,000 employees and over $100 million in </a:t>
            </a:r>
            <a:r>
              <a:rPr lang="en-US" sz="900" dirty="0" smtClean="0">
                <a:solidFill>
                  <a:srgbClr val="000000"/>
                </a:solidFill>
              </a:rPr>
              <a:t>revenue. </a:t>
            </a:r>
            <a:r>
              <a:rPr lang="en-US" sz="900" dirty="0">
                <a:solidFill>
                  <a:srgbClr val="000000"/>
                </a:solidFill>
              </a:rPr>
              <a:t>Mr. Stefan has received awards in operational excellence and technology creation from both the academic and corporate bodies. He has over 15 years in leading technology driven companies on several industries.</a:t>
            </a:r>
          </a:p>
        </p:txBody>
      </p:sp>
      <p:sp>
        <p:nvSpPr>
          <p:cNvPr id="357" name="Google Shape;357;p46"/>
          <p:cNvSpPr txBox="1">
            <a:spLocks noGrp="1"/>
          </p:cNvSpPr>
          <p:nvPr>
            <p:ph type="body" idx="2"/>
          </p:nvPr>
        </p:nvSpPr>
        <p:spPr>
          <a:xfrm>
            <a:off x="4727612" y="2206592"/>
            <a:ext cx="3844888" cy="181757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400"/>
              <a:buFont typeface="Arial"/>
              <a:buNone/>
            </a:pPr>
            <a:r>
              <a:rPr lang="en" sz="900" b="1" dirty="0">
                <a:solidFill>
                  <a:srgbClr val="000000"/>
                </a:solidFill>
              </a:rPr>
              <a:t>Mike Dragan</a:t>
            </a:r>
            <a:r>
              <a:rPr lang="en" sz="900" dirty="0">
                <a:solidFill>
                  <a:srgbClr val="000000"/>
                </a:solidFill>
                <a:latin typeface="Roboto Medium"/>
                <a:ea typeface="Roboto Medium"/>
                <a:cs typeface="Roboto Medium"/>
                <a:sym typeface="Roboto Medium"/>
              </a:rPr>
              <a:t> (co-founder)</a:t>
            </a:r>
            <a:endParaRPr sz="900" dirty="0">
              <a:solidFill>
                <a:srgbClr val="000000"/>
              </a:solidFill>
              <a:latin typeface="Roboto Medium"/>
              <a:ea typeface="Roboto Medium"/>
              <a:cs typeface="Roboto Medium"/>
              <a:sym typeface="Roboto Medium"/>
            </a:endParaRPr>
          </a:p>
          <a:p>
            <a:pPr marL="0" lvl="0" indent="0" algn="ctr" rtl="0">
              <a:lnSpc>
                <a:spcPct val="100000"/>
              </a:lnSpc>
              <a:spcBef>
                <a:spcPts val="0"/>
              </a:spcBef>
              <a:spcAft>
                <a:spcPts val="0"/>
              </a:spcAft>
              <a:buSzPts val="1400"/>
              <a:buNone/>
            </a:pPr>
            <a:r>
              <a:rPr lang="en" sz="900" dirty="0">
                <a:solidFill>
                  <a:srgbClr val="000000"/>
                </a:solidFill>
                <a:latin typeface="Roboto Medium"/>
                <a:ea typeface="Roboto Medium"/>
                <a:cs typeface="Roboto Medium"/>
                <a:sym typeface="Roboto Medium"/>
              </a:rPr>
              <a:t>COO</a:t>
            </a:r>
            <a:endParaRPr sz="900" dirty="0">
              <a:solidFill>
                <a:srgbClr val="000000"/>
              </a:solidFill>
              <a:latin typeface="Roboto Medium"/>
              <a:ea typeface="Roboto Medium"/>
              <a:cs typeface="Roboto Medium"/>
              <a:sym typeface="Roboto Medium"/>
            </a:endParaRPr>
          </a:p>
          <a:p>
            <a:pPr marL="0" lvl="0" indent="0" algn="ctr">
              <a:lnSpc>
                <a:spcPct val="100000"/>
              </a:lnSpc>
              <a:buClr>
                <a:srgbClr val="000000"/>
              </a:buClr>
              <a:buNone/>
            </a:pPr>
            <a:r>
              <a:rPr lang="en-US" sz="900" dirty="0">
                <a:solidFill>
                  <a:srgbClr val="000000"/>
                </a:solidFill>
              </a:rPr>
              <a:t>Mr. Dragan has a Postgraduate Degree in Artificial Intelligence, a Master in Data Management and two Bachelor’s Degrees in Computer Engineering with specialization in Artificial Neural Networks, respectively in Economic Studies with specialization in Digital Marketing from prestigious European and American academic institutions</a:t>
            </a:r>
            <a:r>
              <a:rPr lang="en-US" sz="900" dirty="0" smtClean="0">
                <a:solidFill>
                  <a:srgbClr val="000000"/>
                </a:solidFill>
              </a:rPr>
              <a:t>.</a:t>
            </a:r>
          </a:p>
          <a:p>
            <a:pPr marL="0" lvl="0" indent="0" algn="ctr">
              <a:lnSpc>
                <a:spcPct val="100000"/>
              </a:lnSpc>
              <a:buClr>
                <a:srgbClr val="000000"/>
              </a:buClr>
              <a:buNone/>
            </a:pPr>
            <a:endParaRPr lang="en-US" sz="900" dirty="0">
              <a:solidFill>
                <a:srgbClr val="000000"/>
              </a:solidFill>
            </a:endParaRPr>
          </a:p>
          <a:p>
            <a:pPr marL="0" lvl="0" indent="0" algn="ctr">
              <a:lnSpc>
                <a:spcPct val="100000"/>
              </a:lnSpc>
              <a:buClr>
                <a:srgbClr val="000000"/>
              </a:buClr>
              <a:buNone/>
            </a:pPr>
            <a:r>
              <a:rPr lang="en-US" sz="900" dirty="0">
                <a:solidFill>
                  <a:srgbClr val="000000"/>
                </a:solidFill>
              </a:rPr>
              <a:t>Mr. Dragan is specialized in digital development and artificial intelligence. He has received over 30 awards in his professional career in digital design and technology innovation. Mr. Dragan has over 10 years’ experience in information technology and digital development.</a:t>
            </a:r>
          </a:p>
        </p:txBody>
      </p:sp>
      <p:sp>
        <p:nvSpPr>
          <p:cNvPr id="360" name="Google Shape;360;p46"/>
          <p:cNvSpPr txBox="1">
            <a:spLocks noGrp="1"/>
          </p:cNvSpPr>
          <p:nvPr>
            <p:ph type="title"/>
          </p:nvPr>
        </p:nvSpPr>
        <p:spPr>
          <a:xfrm>
            <a:off x="2353179" y="258417"/>
            <a:ext cx="4335484" cy="6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b="1" dirty="0" smtClean="0">
                <a:latin typeface="Montserrat"/>
                <a:ea typeface="Montserrat"/>
                <a:cs typeface="Montserrat"/>
                <a:sym typeface="Montserrat"/>
              </a:rPr>
              <a:t>Management Team</a:t>
            </a:r>
            <a:endParaRPr b="1" dirty="0">
              <a:latin typeface="Montserrat"/>
              <a:ea typeface="Montserrat"/>
              <a:cs typeface="Montserrat"/>
              <a:sym typeface="Montserrat"/>
            </a:endParaRPr>
          </a:p>
        </p:txBody>
      </p:sp>
      <p:sp>
        <p:nvSpPr>
          <p:cNvPr id="361" name="Google Shape;361;p46"/>
          <p:cNvSpPr txBox="1"/>
          <p:nvPr/>
        </p:nvSpPr>
        <p:spPr>
          <a:xfrm>
            <a:off x="178152" y="4803303"/>
            <a:ext cx="251594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362" name="Google Shape;362;p46" descr="Image result for oveit logo"/>
          <p:cNvPicPr preferRelativeResize="0"/>
          <p:nvPr/>
        </p:nvPicPr>
        <p:blipFill rotWithShape="1">
          <a:blip r:embed="rId3">
            <a:alphaModFix/>
          </a:blip>
          <a:srcRect/>
          <a:stretch/>
        </p:blipFill>
        <p:spPr>
          <a:xfrm>
            <a:off x="8229600" y="4705350"/>
            <a:ext cx="685800" cy="306387"/>
          </a:xfrm>
          <a:prstGeom prst="rect">
            <a:avLst/>
          </a:prstGeom>
          <a:noFill/>
          <a:ln>
            <a:noFill/>
          </a:ln>
        </p:spPr>
      </p:pic>
      <p:pic>
        <p:nvPicPr>
          <p:cNvPr id="15" name="Google Shape;379;p48"/>
          <p:cNvPicPr preferRelativeResize="0"/>
          <p:nvPr/>
        </p:nvPicPr>
        <p:blipFill>
          <a:blip r:embed="rId4">
            <a:alphaModFix/>
          </a:blip>
          <a:stretch>
            <a:fillRect/>
          </a:stretch>
        </p:blipFill>
        <p:spPr>
          <a:xfrm>
            <a:off x="5978600" y="967838"/>
            <a:ext cx="1211295" cy="1160499"/>
          </a:xfrm>
          <a:prstGeom prst="rect">
            <a:avLst/>
          </a:prstGeom>
          <a:noFill/>
          <a:ln>
            <a:noFill/>
          </a:ln>
        </p:spPr>
      </p:pic>
      <p:pic>
        <p:nvPicPr>
          <p:cNvPr id="16" name="Google Shape;380;p48"/>
          <p:cNvPicPr preferRelativeResize="0"/>
          <p:nvPr/>
        </p:nvPicPr>
        <p:blipFill>
          <a:blip r:embed="rId5">
            <a:alphaModFix/>
          </a:blip>
          <a:stretch>
            <a:fillRect/>
          </a:stretch>
        </p:blipFill>
        <p:spPr>
          <a:xfrm>
            <a:off x="1749248" y="944472"/>
            <a:ext cx="1207862" cy="1183865"/>
          </a:xfrm>
          <a:prstGeom prst="rect">
            <a:avLst/>
          </a:prstGeom>
          <a:noFill/>
          <a:ln>
            <a:noFill/>
          </a:ln>
        </p:spPr>
      </p:pic>
    </p:spTree>
    <p:extLst>
      <p:ext uri="{BB962C8B-B14F-4D97-AF65-F5344CB8AC3E}">
        <p14:creationId xmlns:p14="http://schemas.microsoft.com/office/powerpoint/2010/main" val="2155386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60" name="Google Shape;360;p46"/>
          <p:cNvSpPr txBox="1">
            <a:spLocks noGrp="1"/>
          </p:cNvSpPr>
          <p:nvPr>
            <p:ph type="title"/>
          </p:nvPr>
        </p:nvSpPr>
        <p:spPr>
          <a:xfrm>
            <a:off x="1708972" y="148280"/>
            <a:ext cx="5686302" cy="607800"/>
          </a:xfrm>
          <a:prstGeom prst="rect">
            <a:avLst/>
          </a:prstGeom>
          <a:noFill/>
          <a:ln>
            <a:noFill/>
          </a:ln>
        </p:spPr>
        <p:txBody>
          <a:bodyPr spcFirstLastPara="1" wrap="square" lIns="91425" tIns="91425" rIns="91425" bIns="91425" anchor="t" anchorCtr="0">
            <a:noAutofit/>
          </a:bodyPr>
          <a:lstStyle/>
          <a:p>
            <a:pPr algn="ctr"/>
            <a:r>
              <a:rPr lang="en-US" b="1" dirty="0"/>
              <a:t>Board </a:t>
            </a:r>
            <a:r>
              <a:rPr lang="en-US" b="1" dirty="0" smtClean="0"/>
              <a:t>of Advisors </a:t>
            </a:r>
            <a:r>
              <a:rPr lang="en-US" b="1" dirty="0"/>
              <a:t>and Counsel </a:t>
            </a:r>
            <a:endParaRPr lang="en-US" dirty="0"/>
          </a:p>
        </p:txBody>
      </p:sp>
      <p:sp>
        <p:nvSpPr>
          <p:cNvPr id="361" name="Google Shape;361;p46"/>
          <p:cNvSpPr txBox="1"/>
          <p:nvPr/>
        </p:nvSpPr>
        <p:spPr>
          <a:xfrm>
            <a:off x="178152" y="4803303"/>
            <a:ext cx="251594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362" name="Google Shape;362;p46" descr="Image result for oveit logo"/>
          <p:cNvPicPr preferRelativeResize="0"/>
          <p:nvPr/>
        </p:nvPicPr>
        <p:blipFill rotWithShape="1">
          <a:blip r:embed="rId3">
            <a:alphaModFix/>
          </a:blip>
          <a:srcRect/>
          <a:stretch/>
        </p:blipFill>
        <p:spPr>
          <a:xfrm>
            <a:off x="8229600" y="4705350"/>
            <a:ext cx="685800" cy="306387"/>
          </a:xfrm>
          <a:prstGeom prst="rect">
            <a:avLst/>
          </a:prstGeom>
          <a:noFill/>
          <a:ln>
            <a:noFill/>
          </a:ln>
        </p:spPr>
      </p:pic>
      <p:sp>
        <p:nvSpPr>
          <p:cNvPr id="18" name="Google Shape;356;p46"/>
          <p:cNvSpPr txBox="1">
            <a:spLocks noGrp="1"/>
          </p:cNvSpPr>
          <p:nvPr>
            <p:ph type="body" idx="1"/>
          </p:nvPr>
        </p:nvSpPr>
        <p:spPr>
          <a:xfrm>
            <a:off x="32464" y="2426592"/>
            <a:ext cx="2233659" cy="2110772"/>
          </a:xfrm>
          <a:prstGeom prst="rect">
            <a:avLst/>
          </a:prstGeom>
          <a:noFill/>
          <a:ln>
            <a:noFill/>
          </a:ln>
        </p:spPr>
        <p:txBody>
          <a:bodyPr spcFirstLastPara="1" wrap="square" lIns="91425" tIns="91425" rIns="91425" bIns="91425" anchor="t" anchorCtr="0">
            <a:noAutofit/>
          </a:bodyPr>
          <a:lstStyle/>
          <a:p>
            <a:pPr marL="0" lvl="0" indent="0" algn="ctr">
              <a:lnSpc>
                <a:spcPct val="100000"/>
              </a:lnSpc>
              <a:buClr>
                <a:srgbClr val="000000"/>
              </a:buClr>
              <a:buNone/>
            </a:pPr>
            <a:r>
              <a:rPr lang="en-US" sz="900" b="1" dirty="0" err="1">
                <a:solidFill>
                  <a:srgbClr val="000000"/>
                </a:solidFill>
              </a:rPr>
              <a:t>Angelos</a:t>
            </a:r>
            <a:r>
              <a:rPr lang="en-US" sz="900" b="1" dirty="0">
                <a:solidFill>
                  <a:srgbClr val="000000"/>
                </a:solidFill>
              </a:rPr>
              <a:t> Angelou</a:t>
            </a:r>
          </a:p>
          <a:p>
            <a:pPr marL="0" indent="0" algn="ctr">
              <a:lnSpc>
                <a:spcPct val="100000"/>
              </a:lnSpc>
              <a:buClr>
                <a:srgbClr val="000000"/>
              </a:buClr>
              <a:buNone/>
            </a:pPr>
            <a:r>
              <a:rPr lang="en-US" sz="900" dirty="0">
                <a:solidFill>
                  <a:srgbClr val="000000"/>
                </a:solidFill>
              </a:rPr>
              <a:t>Founder &amp; </a:t>
            </a:r>
            <a:r>
              <a:rPr lang="en-US" sz="900" dirty="0" smtClean="0">
                <a:solidFill>
                  <a:srgbClr val="000000"/>
                </a:solidFill>
              </a:rPr>
              <a:t>CEO at Angelou Economics</a:t>
            </a:r>
            <a:br>
              <a:rPr lang="en-US" sz="900" dirty="0" smtClean="0">
                <a:solidFill>
                  <a:srgbClr val="000000"/>
                </a:solidFill>
              </a:rPr>
            </a:br>
            <a:endParaRPr lang="en-US" sz="900" dirty="0">
              <a:solidFill>
                <a:srgbClr val="000000"/>
              </a:solidFill>
            </a:endParaRPr>
          </a:p>
          <a:p>
            <a:pPr marL="0" lvl="0" indent="0" algn="just">
              <a:lnSpc>
                <a:spcPct val="100000"/>
              </a:lnSpc>
              <a:buClr>
                <a:srgbClr val="000000"/>
              </a:buClr>
              <a:buNone/>
            </a:pPr>
            <a:r>
              <a:rPr lang="en-US" sz="900" dirty="0">
                <a:solidFill>
                  <a:srgbClr val="000000"/>
                </a:solidFill>
              </a:rPr>
              <a:t>Expert on technology-based economic development, business accelerator programs, and Angel Investing. </a:t>
            </a:r>
            <a:r>
              <a:rPr lang="en-US" sz="900" dirty="0" smtClean="0">
                <a:solidFill>
                  <a:srgbClr val="000000"/>
                </a:solidFill>
              </a:rPr>
              <a:t>Mr. Angelou </a:t>
            </a:r>
            <a:r>
              <a:rPr lang="en-US" sz="900" dirty="0">
                <a:solidFill>
                  <a:srgbClr val="000000"/>
                </a:solidFill>
              </a:rPr>
              <a:t>specializes in strategic business planning and development, corporate site selection, incentives negotiation, economic research and </a:t>
            </a:r>
            <a:r>
              <a:rPr lang="en-US" sz="900" dirty="0" smtClean="0">
                <a:solidFill>
                  <a:srgbClr val="000000"/>
                </a:solidFill>
              </a:rPr>
              <a:t>analysis, </a:t>
            </a:r>
            <a:r>
              <a:rPr lang="en-US" sz="900" dirty="0">
                <a:solidFill>
                  <a:srgbClr val="000000"/>
                </a:solidFill>
              </a:rPr>
              <a:t>and entrepreneurial accelerator programs. </a:t>
            </a:r>
            <a:r>
              <a:rPr lang="en-US" sz="900" dirty="0" smtClean="0">
                <a:solidFill>
                  <a:srgbClr val="000000"/>
                </a:solidFill>
              </a:rPr>
              <a:t>Mr. Angelou’s comments </a:t>
            </a:r>
            <a:r>
              <a:rPr lang="en-US" sz="900" dirty="0">
                <a:solidFill>
                  <a:srgbClr val="000000"/>
                </a:solidFill>
              </a:rPr>
              <a:t>and insights are regularly sought by the national and international media.</a:t>
            </a:r>
          </a:p>
        </p:txBody>
      </p:sp>
      <p:sp>
        <p:nvSpPr>
          <p:cNvPr id="19" name="Google Shape;356;p46"/>
          <p:cNvSpPr txBox="1">
            <a:spLocks noGrp="1"/>
          </p:cNvSpPr>
          <p:nvPr>
            <p:ph type="body" idx="1"/>
          </p:nvPr>
        </p:nvSpPr>
        <p:spPr>
          <a:xfrm>
            <a:off x="6824362" y="2426592"/>
            <a:ext cx="2290406" cy="2110772"/>
          </a:xfrm>
          <a:prstGeom prst="rect">
            <a:avLst/>
          </a:prstGeom>
          <a:noFill/>
          <a:ln>
            <a:noFill/>
          </a:ln>
        </p:spPr>
        <p:txBody>
          <a:bodyPr spcFirstLastPara="1" wrap="square" lIns="91425" tIns="91425" rIns="91425" bIns="91425" anchor="t" anchorCtr="0">
            <a:noAutofit/>
          </a:bodyPr>
          <a:lstStyle/>
          <a:p>
            <a:pPr marL="0" lvl="0" indent="0" algn="ctr">
              <a:lnSpc>
                <a:spcPct val="100000"/>
              </a:lnSpc>
              <a:buClr>
                <a:srgbClr val="000000"/>
              </a:buClr>
              <a:buNone/>
            </a:pPr>
            <a:r>
              <a:rPr lang="en-US" sz="900" b="1" dirty="0">
                <a:solidFill>
                  <a:srgbClr val="000000"/>
                </a:solidFill>
              </a:rPr>
              <a:t>Carmelo Gordian</a:t>
            </a:r>
          </a:p>
          <a:p>
            <a:pPr marL="0" indent="0" algn="ctr">
              <a:lnSpc>
                <a:spcPct val="100000"/>
              </a:lnSpc>
              <a:buClr>
                <a:srgbClr val="000000"/>
              </a:buClr>
              <a:buNone/>
            </a:pPr>
            <a:r>
              <a:rPr lang="en-US" sz="900" dirty="0">
                <a:solidFill>
                  <a:srgbClr val="000000"/>
                </a:solidFill>
              </a:rPr>
              <a:t>Partner at Shearman &amp; Sterling </a:t>
            </a:r>
            <a:r>
              <a:rPr lang="en-US" sz="900" dirty="0" smtClean="0">
                <a:solidFill>
                  <a:srgbClr val="000000"/>
                </a:solidFill>
              </a:rPr>
              <a:t>LLP</a:t>
            </a:r>
            <a:br>
              <a:rPr lang="en-US" sz="900" dirty="0" smtClean="0">
                <a:solidFill>
                  <a:srgbClr val="000000"/>
                </a:solidFill>
              </a:rPr>
            </a:br>
            <a:endParaRPr lang="en-US" sz="900" dirty="0">
              <a:solidFill>
                <a:srgbClr val="000000"/>
              </a:solidFill>
            </a:endParaRPr>
          </a:p>
          <a:p>
            <a:pPr marL="0" lvl="0" indent="0" algn="just">
              <a:lnSpc>
                <a:spcPct val="100000"/>
              </a:lnSpc>
              <a:buClr>
                <a:srgbClr val="000000"/>
              </a:buClr>
              <a:buNone/>
            </a:pPr>
            <a:r>
              <a:rPr lang="en-US" sz="900" dirty="0">
                <a:solidFill>
                  <a:srgbClr val="000000"/>
                </a:solidFill>
              </a:rPr>
              <a:t>Major Investor, BOD, Harvard Law School graduate, has practiced corporate and securities law for 25+ years. Known as a leader in the Texas venture capital and private equity community. Represents over 70 large funds around the world, and was formerly the chairman of the San Francisco - based </a:t>
            </a:r>
            <a:r>
              <a:rPr lang="en-US" sz="900" dirty="0" err="1">
                <a:solidFill>
                  <a:srgbClr val="000000"/>
                </a:solidFill>
              </a:rPr>
              <a:t>Brobeck</a:t>
            </a:r>
            <a:r>
              <a:rPr lang="en-US" sz="900" dirty="0">
                <a:solidFill>
                  <a:srgbClr val="000000"/>
                </a:solidFill>
              </a:rPr>
              <a:t> Business &amp; Technology Group. </a:t>
            </a:r>
          </a:p>
        </p:txBody>
      </p:sp>
      <p:pic>
        <p:nvPicPr>
          <p:cNvPr id="3" name="Picture 2"/>
          <p:cNvPicPr>
            <a:picLocks noChangeAspect="1"/>
          </p:cNvPicPr>
          <p:nvPr/>
        </p:nvPicPr>
        <p:blipFill>
          <a:blip r:embed="rId4"/>
          <a:stretch>
            <a:fillRect/>
          </a:stretch>
        </p:blipFill>
        <p:spPr>
          <a:xfrm>
            <a:off x="7382633" y="1129417"/>
            <a:ext cx="1140146" cy="1140146"/>
          </a:xfrm>
          <a:prstGeom prst="rect">
            <a:avLst/>
          </a:prstGeom>
        </p:spPr>
      </p:pic>
      <p:pic>
        <p:nvPicPr>
          <p:cNvPr id="4" name="Picture 3"/>
          <p:cNvPicPr>
            <a:picLocks noChangeAspect="1"/>
          </p:cNvPicPr>
          <p:nvPr/>
        </p:nvPicPr>
        <p:blipFill rotWithShape="1">
          <a:blip r:embed="rId5"/>
          <a:srcRect l="9176" t="3677" r="12404" b="17904"/>
          <a:stretch/>
        </p:blipFill>
        <p:spPr>
          <a:xfrm>
            <a:off x="571683" y="1114343"/>
            <a:ext cx="1155220" cy="1155220"/>
          </a:xfrm>
          <a:prstGeom prst="ellipse">
            <a:avLst/>
          </a:prstGeom>
        </p:spPr>
      </p:pic>
      <p:sp>
        <p:nvSpPr>
          <p:cNvPr id="12" name="Google Shape;356;p46"/>
          <p:cNvSpPr txBox="1">
            <a:spLocks noGrp="1"/>
          </p:cNvSpPr>
          <p:nvPr>
            <p:ph type="body" idx="1"/>
          </p:nvPr>
        </p:nvSpPr>
        <p:spPr>
          <a:xfrm>
            <a:off x="2318464" y="2426592"/>
            <a:ext cx="2233659" cy="2110772"/>
          </a:xfrm>
          <a:prstGeom prst="rect">
            <a:avLst/>
          </a:prstGeom>
          <a:noFill/>
          <a:ln>
            <a:noFill/>
          </a:ln>
        </p:spPr>
        <p:txBody>
          <a:bodyPr spcFirstLastPara="1" wrap="square" lIns="91425" tIns="91425" rIns="91425" bIns="91425" anchor="t" anchorCtr="0">
            <a:noAutofit/>
          </a:bodyPr>
          <a:lstStyle/>
          <a:p>
            <a:pPr marL="0" lvl="0" indent="0" algn="ctr">
              <a:lnSpc>
                <a:spcPct val="100000"/>
              </a:lnSpc>
              <a:buClr>
                <a:srgbClr val="000000"/>
              </a:buClr>
              <a:buNone/>
            </a:pPr>
            <a:r>
              <a:rPr lang="en-US" sz="900" b="1" dirty="0" smtClean="0">
                <a:solidFill>
                  <a:srgbClr val="000000"/>
                </a:solidFill>
              </a:rPr>
              <a:t>David Smith</a:t>
            </a:r>
          </a:p>
          <a:p>
            <a:pPr marL="0" indent="0" algn="ctr">
              <a:lnSpc>
                <a:spcPct val="100000"/>
              </a:lnSpc>
              <a:buClr>
                <a:srgbClr val="000000"/>
              </a:buClr>
              <a:buNone/>
            </a:pPr>
            <a:r>
              <a:rPr lang="en-US" sz="900" dirty="0" smtClean="0">
                <a:solidFill>
                  <a:srgbClr val="000000"/>
                </a:solidFill>
              </a:rPr>
              <a:t>Expert on Wicked Problem Solver</a:t>
            </a:r>
            <a:br>
              <a:rPr lang="en-US" sz="900" dirty="0" smtClean="0">
                <a:solidFill>
                  <a:srgbClr val="000000"/>
                </a:solidFill>
              </a:rPr>
            </a:br>
            <a:endParaRPr lang="en-US" sz="900" dirty="0" smtClean="0">
              <a:solidFill>
                <a:srgbClr val="000000"/>
              </a:solidFill>
            </a:endParaRPr>
          </a:p>
          <a:p>
            <a:pPr marL="0" indent="0" algn="just">
              <a:lnSpc>
                <a:spcPct val="100000"/>
              </a:lnSpc>
              <a:buClr>
                <a:srgbClr val="000000"/>
              </a:buClr>
              <a:buNone/>
            </a:pPr>
            <a:r>
              <a:rPr lang="en-US" sz="900" dirty="0" smtClean="0">
                <a:solidFill>
                  <a:srgbClr val="000000"/>
                </a:solidFill>
              </a:rPr>
              <a:t>One of the seven top global futurists in the Millennium issue of Businessweek feature, “What Technology Will Be Like in 100 Years”. Mr. Smith co-led the first-ever US industry wide roadmap to chart the United States regaining the lead in the semiconductor industry and was one of the principal designers and architects at In-Q-Tel. Mr. Smith has served as CEO and President in various technology companies.</a:t>
            </a:r>
            <a:endParaRPr lang="en-US" sz="900" dirty="0">
              <a:solidFill>
                <a:srgbClr val="000000"/>
              </a:solidFill>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87" t="5053" r="187" b="14532"/>
          <a:stretch/>
        </p:blipFill>
        <p:spPr>
          <a:xfrm>
            <a:off x="2861660" y="1144013"/>
            <a:ext cx="1147265" cy="1147265"/>
          </a:xfrm>
          <a:prstGeom prst="ellipse">
            <a:avLst/>
          </a:prstGeom>
        </p:spPr>
      </p:pic>
      <p:sp>
        <p:nvSpPr>
          <p:cNvPr id="15" name="Google Shape;356;p46"/>
          <p:cNvSpPr txBox="1">
            <a:spLocks noGrp="1"/>
          </p:cNvSpPr>
          <p:nvPr>
            <p:ph type="body" idx="1"/>
          </p:nvPr>
        </p:nvSpPr>
        <p:spPr>
          <a:xfrm>
            <a:off x="4571413" y="2426592"/>
            <a:ext cx="2233659" cy="2110772"/>
          </a:xfrm>
          <a:prstGeom prst="rect">
            <a:avLst/>
          </a:prstGeom>
          <a:noFill/>
          <a:ln>
            <a:noFill/>
          </a:ln>
        </p:spPr>
        <p:txBody>
          <a:bodyPr spcFirstLastPara="1" wrap="square" lIns="91425" tIns="91425" rIns="91425" bIns="91425" anchor="t" anchorCtr="0">
            <a:noAutofit/>
          </a:bodyPr>
          <a:lstStyle/>
          <a:p>
            <a:pPr marL="0" lvl="0" indent="0" algn="ctr">
              <a:lnSpc>
                <a:spcPct val="100000"/>
              </a:lnSpc>
              <a:buClr>
                <a:srgbClr val="000000"/>
              </a:buClr>
              <a:buNone/>
            </a:pPr>
            <a:r>
              <a:rPr lang="en-US" sz="900" b="1" dirty="0">
                <a:solidFill>
                  <a:srgbClr val="000000"/>
                </a:solidFill>
              </a:rPr>
              <a:t>Carl J. </a:t>
            </a:r>
            <a:r>
              <a:rPr lang="en-US" sz="900" b="1" dirty="0" smtClean="0">
                <a:solidFill>
                  <a:srgbClr val="000000"/>
                </a:solidFill>
              </a:rPr>
              <a:t>Mehlman</a:t>
            </a:r>
          </a:p>
          <a:p>
            <a:pPr marL="0" lvl="0" indent="0" algn="ctr">
              <a:lnSpc>
                <a:spcPct val="100000"/>
              </a:lnSpc>
              <a:buClr>
                <a:srgbClr val="000000"/>
              </a:buClr>
              <a:buNone/>
            </a:pPr>
            <a:r>
              <a:rPr lang="en-US" sz="900" dirty="0" smtClean="0">
                <a:solidFill>
                  <a:srgbClr val="000000"/>
                </a:solidFill>
              </a:rPr>
              <a:t>Partner </a:t>
            </a:r>
            <a:r>
              <a:rPr lang="en-US" sz="900" dirty="0">
                <a:solidFill>
                  <a:srgbClr val="000000"/>
                </a:solidFill>
              </a:rPr>
              <a:t>at TMV Business Group</a:t>
            </a:r>
            <a:r>
              <a:rPr lang="en-US" sz="900" dirty="0" smtClean="0">
                <a:solidFill>
                  <a:srgbClr val="000000"/>
                </a:solidFill>
              </a:rPr>
              <a:t/>
            </a:r>
            <a:br>
              <a:rPr lang="en-US" sz="900" dirty="0" smtClean="0">
                <a:solidFill>
                  <a:srgbClr val="000000"/>
                </a:solidFill>
              </a:rPr>
            </a:br>
            <a:endParaRPr lang="en-US" sz="900" dirty="0" smtClean="0">
              <a:solidFill>
                <a:srgbClr val="000000"/>
              </a:solidFill>
            </a:endParaRPr>
          </a:p>
          <a:p>
            <a:pPr marL="0" indent="0" algn="just">
              <a:lnSpc>
                <a:spcPct val="100000"/>
              </a:lnSpc>
              <a:buClr>
                <a:srgbClr val="000000"/>
              </a:buClr>
              <a:buNone/>
            </a:pPr>
            <a:r>
              <a:rPr lang="en-US" sz="900" dirty="0">
                <a:solidFill>
                  <a:srgbClr val="000000"/>
                </a:solidFill>
              </a:rPr>
              <a:t>After an accomplished 30-year career leading private start-ups and diverse public businesses to great achievement, consistently growing revenue and delivering strong profitability, Carl launched his second career, devoted to serving others. Carl initially chose “7 Mindsets”, a personal development and educational program, as the foundation of his mission to inspire individuals to lead happier and more successful </a:t>
            </a:r>
            <a:r>
              <a:rPr lang="en-US" sz="900" dirty="0" smtClean="0">
                <a:solidFill>
                  <a:srgbClr val="000000"/>
                </a:solidFill>
              </a:rPr>
              <a:t>lives.</a:t>
            </a:r>
            <a:endParaRPr lang="en-US" sz="900" dirty="0">
              <a:solidFill>
                <a:srgbClr val="000000"/>
              </a:solidFill>
            </a:endParaRP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61" t="3671" r="-161" b="16329"/>
          <a:stretch/>
        </p:blipFill>
        <p:spPr>
          <a:xfrm>
            <a:off x="5118169" y="1147572"/>
            <a:ext cx="1140146" cy="1140146"/>
          </a:xfrm>
          <a:prstGeom prst="ellipse">
            <a:avLst/>
          </a:prstGeom>
        </p:spPr>
      </p:pic>
    </p:spTree>
    <p:extLst>
      <p:ext uri="{BB962C8B-B14F-4D97-AF65-F5344CB8AC3E}">
        <p14:creationId xmlns:p14="http://schemas.microsoft.com/office/powerpoint/2010/main" val="2910434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subTitle" idx="4294967295"/>
          </p:nvPr>
        </p:nvSpPr>
        <p:spPr>
          <a:xfrm>
            <a:off x="541350" y="904875"/>
            <a:ext cx="8061300" cy="2102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rgbClr val="000000"/>
              </a:buClr>
              <a:buSzPts val="1100"/>
              <a:buFont typeface="Arial"/>
              <a:buNone/>
            </a:pPr>
            <a:r>
              <a:rPr lang="en" b="1" dirty="0">
                <a:solidFill>
                  <a:schemeClr val="accent2"/>
                </a:solidFill>
                <a:latin typeface="Montserrat Medium"/>
                <a:ea typeface="Montserrat Medium"/>
                <a:cs typeface="Montserrat Medium"/>
                <a:sym typeface="Montserrat Medium"/>
              </a:rPr>
              <a:t>Oveit is a fintech </a:t>
            </a:r>
            <a:r>
              <a:rPr lang="en" b="1" dirty="0" smtClean="0">
                <a:solidFill>
                  <a:schemeClr val="accent2"/>
                </a:solidFill>
                <a:latin typeface="Montserrat Medium"/>
                <a:ea typeface="Montserrat Medium"/>
                <a:cs typeface="Montserrat Medium"/>
                <a:sym typeface="Montserrat Medium"/>
              </a:rPr>
              <a:t>company developing</a:t>
            </a:r>
            <a:r>
              <a:rPr lang="en" b="1" dirty="0">
                <a:solidFill>
                  <a:schemeClr val="accent2"/>
                </a:solidFill>
                <a:latin typeface="Montserrat Medium"/>
                <a:ea typeface="Montserrat Medium"/>
                <a:cs typeface="Montserrat Medium"/>
                <a:sym typeface="Montserrat Medium"/>
              </a:rPr>
              <a:t/>
            </a:r>
            <a:br>
              <a:rPr lang="en" b="1" dirty="0">
                <a:solidFill>
                  <a:schemeClr val="accent2"/>
                </a:solidFill>
                <a:latin typeface="Montserrat Medium"/>
                <a:ea typeface="Montserrat Medium"/>
                <a:cs typeface="Montserrat Medium"/>
                <a:sym typeface="Montserrat Medium"/>
              </a:rPr>
            </a:br>
            <a:r>
              <a:rPr lang="en" b="1" dirty="0">
                <a:solidFill>
                  <a:schemeClr val="accent2"/>
                </a:solidFill>
                <a:latin typeface="Montserrat Medium"/>
                <a:ea typeface="Montserrat Medium"/>
                <a:cs typeface="Montserrat Medium"/>
                <a:sym typeface="Montserrat Medium"/>
              </a:rPr>
              <a:t>edge </a:t>
            </a:r>
            <a:r>
              <a:rPr lang="en" b="1" dirty="0" smtClean="0">
                <a:solidFill>
                  <a:schemeClr val="accent2"/>
                </a:solidFill>
                <a:latin typeface="Montserrat Medium"/>
                <a:ea typeface="Montserrat Medium"/>
                <a:cs typeface="Montserrat Medium"/>
                <a:sym typeface="Montserrat Medium"/>
              </a:rPr>
              <a:t>payments technology.</a:t>
            </a:r>
            <a:endParaRPr b="1" dirty="0">
              <a:solidFill>
                <a:schemeClr val="accent2"/>
              </a:solidFill>
              <a:latin typeface="Montserrat Medium"/>
              <a:ea typeface="Montserrat Medium"/>
              <a:cs typeface="Montserrat Medium"/>
              <a:sym typeface="Montserrat Medium"/>
            </a:endParaRPr>
          </a:p>
          <a:p>
            <a:pPr marL="0" marR="0" lvl="0" indent="0" algn="ctr" rtl="0">
              <a:lnSpc>
                <a:spcPct val="115000"/>
              </a:lnSpc>
              <a:spcBef>
                <a:spcPts val="1600"/>
              </a:spcBef>
              <a:spcAft>
                <a:spcPts val="0"/>
              </a:spcAft>
              <a:buClr>
                <a:srgbClr val="000000"/>
              </a:buClr>
              <a:buSzPts val="1100"/>
              <a:buFont typeface="Arial"/>
              <a:buNone/>
            </a:pPr>
            <a:r>
              <a:rPr lang="en" b="1" dirty="0">
                <a:solidFill>
                  <a:schemeClr val="accent2"/>
                </a:solidFill>
                <a:latin typeface="Montserrat Medium"/>
                <a:ea typeface="Montserrat Medium"/>
                <a:cs typeface="Montserrat Medium"/>
                <a:sym typeface="Montserrat Medium"/>
              </a:rPr>
              <a:t>We build decentralized payment solutions</a:t>
            </a:r>
            <a:br>
              <a:rPr lang="en" b="1" dirty="0">
                <a:solidFill>
                  <a:schemeClr val="accent2"/>
                </a:solidFill>
                <a:latin typeface="Montserrat Medium"/>
                <a:ea typeface="Montserrat Medium"/>
                <a:cs typeface="Montserrat Medium"/>
                <a:sym typeface="Montserrat Medium"/>
              </a:rPr>
            </a:br>
            <a:r>
              <a:rPr lang="en" b="1" dirty="0">
                <a:solidFill>
                  <a:schemeClr val="accent2"/>
                </a:solidFill>
                <a:latin typeface="Montserrat Medium"/>
                <a:ea typeface="Montserrat Medium"/>
                <a:cs typeface="Montserrat Medium"/>
                <a:sym typeface="Montserrat Medium"/>
              </a:rPr>
              <a:t>that increase payments capacity </a:t>
            </a:r>
            <a:r>
              <a:rPr lang="en" b="1" dirty="0">
                <a:solidFill>
                  <a:srgbClr val="E69138"/>
                </a:solidFill>
                <a:latin typeface="Montserrat Medium"/>
                <a:ea typeface="Montserrat Medium"/>
                <a:cs typeface="Montserrat Medium"/>
                <a:sym typeface="Montserrat Medium"/>
              </a:rPr>
              <a:t>10x</a:t>
            </a:r>
            <a:r>
              <a:rPr lang="en" b="1" dirty="0">
                <a:solidFill>
                  <a:schemeClr val="accent2"/>
                </a:solidFill>
                <a:latin typeface="Montserrat Medium"/>
                <a:ea typeface="Montserrat Medium"/>
                <a:cs typeface="Montserrat Medium"/>
                <a:sym typeface="Montserrat Medium"/>
              </a:rPr>
              <a:t>.</a:t>
            </a:r>
            <a:br>
              <a:rPr lang="en" b="1" dirty="0">
                <a:solidFill>
                  <a:schemeClr val="accent2"/>
                </a:solidFill>
                <a:latin typeface="Montserrat Medium"/>
                <a:ea typeface="Montserrat Medium"/>
                <a:cs typeface="Montserrat Medium"/>
                <a:sym typeface="Montserrat Medium"/>
              </a:rPr>
            </a:br>
            <a:r>
              <a:rPr lang="en" b="1" dirty="0">
                <a:solidFill>
                  <a:schemeClr val="accent2"/>
                </a:solidFill>
                <a:latin typeface="Montserrat Medium"/>
                <a:ea typeface="Montserrat Medium"/>
                <a:cs typeface="Montserrat Medium"/>
                <a:sym typeface="Montserrat Medium"/>
              </a:rPr>
              <a:t/>
            </a:r>
            <a:br>
              <a:rPr lang="en" b="1" dirty="0">
                <a:solidFill>
                  <a:schemeClr val="accent2"/>
                </a:solidFill>
                <a:latin typeface="Montserrat Medium"/>
                <a:ea typeface="Montserrat Medium"/>
                <a:cs typeface="Montserrat Medium"/>
                <a:sym typeface="Montserrat Medium"/>
              </a:rPr>
            </a:br>
            <a:endParaRPr b="1" dirty="0">
              <a:solidFill>
                <a:schemeClr val="accent2"/>
              </a:solidFill>
              <a:latin typeface="Montserrat Medium"/>
              <a:ea typeface="Montserrat Medium"/>
              <a:cs typeface="Montserrat Medium"/>
              <a:sym typeface="Montserrat Medium"/>
            </a:endParaRPr>
          </a:p>
        </p:txBody>
      </p:sp>
      <p:sp>
        <p:nvSpPr>
          <p:cNvPr id="245" name="Google Shape;245;p38"/>
          <p:cNvSpPr txBox="1">
            <a:spLocks noGrp="1"/>
          </p:cNvSpPr>
          <p:nvPr>
            <p:ph type="subTitle" idx="4294967295"/>
          </p:nvPr>
        </p:nvSpPr>
        <p:spPr>
          <a:xfrm>
            <a:off x="541350" y="3097475"/>
            <a:ext cx="8061300" cy="782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rgbClr val="000000"/>
              </a:buClr>
              <a:buSzPts val="1100"/>
              <a:buFont typeface="Arial"/>
              <a:buNone/>
            </a:pPr>
            <a:r>
              <a:rPr lang="en" b="1" dirty="0">
                <a:solidFill>
                  <a:srgbClr val="000000"/>
                </a:solidFill>
                <a:latin typeface="Montserrat Medium"/>
                <a:ea typeface="Montserrat Medium"/>
                <a:cs typeface="Montserrat Medium"/>
                <a:sym typeface="Montserrat Medium"/>
              </a:rPr>
              <a:t>We think we are the PC moment</a:t>
            </a:r>
            <a:br>
              <a:rPr lang="en" b="1" dirty="0">
                <a:solidFill>
                  <a:srgbClr val="000000"/>
                </a:solidFill>
                <a:latin typeface="Montserrat Medium"/>
                <a:ea typeface="Montserrat Medium"/>
                <a:cs typeface="Montserrat Medium"/>
                <a:sym typeface="Montserrat Medium"/>
              </a:rPr>
            </a:br>
            <a:r>
              <a:rPr lang="en" b="1" dirty="0">
                <a:solidFill>
                  <a:srgbClr val="000000"/>
                </a:solidFill>
                <a:latin typeface="Montserrat Medium"/>
                <a:ea typeface="Montserrat Medium"/>
                <a:cs typeface="Montserrat Medium"/>
                <a:sym typeface="Montserrat Medium"/>
              </a:rPr>
              <a:t>for the payments industry.</a:t>
            </a:r>
            <a:endParaRPr b="1" dirty="0">
              <a:solidFill>
                <a:srgbClr val="000000"/>
              </a:solidFill>
              <a:latin typeface="Montserrat Medium"/>
              <a:ea typeface="Montserrat Medium"/>
              <a:cs typeface="Montserrat Medium"/>
              <a:sym typeface="Montserrat Medium"/>
            </a:endParaRPr>
          </a:p>
        </p:txBody>
      </p:sp>
      <p:sp>
        <p:nvSpPr>
          <p:cNvPr id="246" name="Google Shape;246;p38"/>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247" name="Google Shape;247;p38"/>
          <p:cNvPicPr preferRelativeResize="0"/>
          <p:nvPr/>
        </p:nvPicPr>
        <p:blipFill rotWithShape="1">
          <a:blip r:embed="rId3">
            <a:alphaModFix/>
          </a:blip>
          <a:srcRect/>
          <a:stretch/>
        </p:blipFill>
        <p:spPr>
          <a:xfrm>
            <a:off x="8248325" y="4727240"/>
            <a:ext cx="642925" cy="2879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5"/>
          <p:cNvSpPr txBox="1">
            <a:spLocks noGrp="1"/>
          </p:cNvSpPr>
          <p:nvPr>
            <p:ph type="title"/>
          </p:nvPr>
        </p:nvSpPr>
        <p:spPr>
          <a:xfrm>
            <a:off x="281749" y="138150"/>
            <a:ext cx="8577000" cy="607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b="1">
                <a:latin typeface="Montserrat"/>
                <a:ea typeface="Montserrat"/>
                <a:cs typeface="Montserrat"/>
                <a:sym typeface="Montserrat"/>
              </a:rPr>
              <a:t>Competition</a:t>
            </a:r>
            <a:endParaRPr b="1">
              <a:latin typeface="Montserrat"/>
              <a:ea typeface="Montserrat"/>
              <a:cs typeface="Montserrat"/>
              <a:sym typeface="Montserrat"/>
            </a:endParaRPr>
          </a:p>
        </p:txBody>
      </p:sp>
      <p:sp>
        <p:nvSpPr>
          <p:cNvPr id="492" name="Google Shape;492;p55"/>
          <p:cNvSpPr/>
          <p:nvPr/>
        </p:nvSpPr>
        <p:spPr>
          <a:xfrm>
            <a:off x="1235550" y="3955025"/>
            <a:ext cx="7621800" cy="445500"/>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3" name="Google Shape;493;p55"/>
          <p:cNvSpPr txBox="1"/>
          <p:nvPr/>
        </p:nvSpPr>
        <p:spPr>
          <a:xfrm>
            <a:off x="5737640" y="4023875"/>
            <a:ext cx="2153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Vendor Ecosystem</a:t>
            </a:r>
            <a:endParaRPr sz="1400" b="1" i="0" u="none" strike="noStrike" cap="none">
              <a:solidFill>
                <a:srgbClr val="FFFFFF"/>
              </a:solidFill>
              <a:latin typeface="Roboto"/>
              <a:ea typeface="Roboto"/>
              <a:cs typeface="Roboto"/>
              <a:sym typeface="Roboto"/>
            </a:endParaRPr>
          </a:p>
        </p:txBody>
      </p:sp>
      <p:sp>
        <p:nvSpPr>
          <p:cNvPr id="494" name="Google Shape;494;p55"/>
          <p:cNvSpPr txBox="1"/>
          <p:nvPr/>
        </p:nvSpPr>
        <p:spPr>
          <a:xfrm>
            <a:off x="2119641" y="4025715"/>
            <a:ext cx="2392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Roboto"/>
                <a:ea typeface="Roboto"/>
                <a:cs typeface="Roboto"/>
                <a:sym typeface="Roboto"/>
              </a:rPr>
              <a:t>Event Management</a:t>
            </a:r>
            <a:endParaRPr sz="1400" b="1" i="0" u="none" strike="noStrike" cap="none">
              <a:solidFill>
                <a:srgbClr val="FFFFFF"/>
              </a:solidFill>
              <a:latin typeface="Roboto"/>
              <a:ea typeface="Roboto"/>
              <a:cs typeface="Roboto"/>
              <a:sym typeface="Roboto"/>
            </a:endParaRPr>
          </a:p>
        </p:txBody>
      </p:sp>
      <p:graphicFrame>
        <p:nvGraphicFramePr>
          <p:cNvPr id="495" name="Google Shape;495;p55"/>
          <p:cNvGraphicFramePr/>
          <p:nvPr/>
        </p:nvGraphicFramePr>
        <p:xfrm>
          <a:off x="281762" y="807406"/>
          <a:ext cx="8576900" cy="3086175"/>
        </p:xfrm>
        <a:graphic>
          <a:graphicData uri="http://schemas.openxmlformats.org/drawingml/2006/table">
            <a:tbl>
              <a:tblPr firstRow="1" bandRow="1">
                <a:noFill/>
                <a:tableStyleId>{D5B10925-6EA1-45DE-82A6-555E42A2AB80}</a:tableStyleId>
              </a:tblPr>
              <a:tblGrid>
                <a:gridCol w="955550">
                  <a:extLst>
                    <a:ext uri="{9D8B030D-6E8A-4147-A177-3AD203B41FA5}">
                      <a16:colId xmlns:a16="http://schemas.microsoft.com/office/drawing/2014/main" val="20000"/>
                    </a:ext>
                  </a:extLst>
                </a:gridCol>
                <a:gridCol w="692850">
                  <a:extLst>
                    <a:ext uri="{9D8B030D-6E8A-4147-A177-3AD203B41FA5}">
                      <a16:colId xmlns:a16="http://schemas.microsoft.com/office/drawing/2014/main" val="20001"/>
                    </a:ext>
                  </a:extLst>
                </a:gridCol>
                <a:gridCol w="692850">
                  <a:extLst>
                    <a:ext uri="{9D8B030D-6E8A-4147-A177-3AD203B41FA5}">
                      <a16:colId xmlns:a16="http://schemas.microsoft.com/office/drawing/2014/main" val="20002"/>
                    </a:ext>
                  </a:extLst>
                </a:gridCol>
                <a:gridCol w="692850">
                  <a:extLst>
                    <a:ext uri="{9D8B030D-6E8A-4147-A177-3AD203B41FA5}">
                      <a16:colId xmlns:a16="http://schemas.microsoft.com/office/drawing/2014/main" val="20003"/>
                    </a:ext>
                  </a:extLst>
                </a:gridCol>
                <a:gridCol w="692850">
                  <a:extLst>
                    <a:ext uri="{9D8B030D-6E8A-4147-A177-3AD203B41FA5}">
                      <a16:colId xmlns:a16="http://schemas.microsoft.com/office/drawing/2014/main" val="20004"/>
                    </a:ext>
                  </a:extLst>
                </a:gridCol>
                <a:gridCol w="692850">
                  <a:extLst>
                    <a:ext uri="{9D8B030D-6E8A-4147-A177-3AD203B41FA5}">
                      <a16:colId xmlns:a16="http://schemas.microsoft.com/office/drawing/2014/main" val="20005"/>
                    </a:ext>
                  </a:extLst>
                </a:gridCol>
                <a:gridCol w="692850">
                  <a:extLst>
                    <a:ext uri="{9D8B030D-6E8A-4147-A177-3AD203B41FA5}">
                      <a16:colId xmlns:a16="http://schemas.microsoft.com/office/drawing/2014/main" val="20006"/>
                    </a:ext>
                  </a:extLst>
                </a:gridCol>
                <a:gridCol w="692850">
                  <a:extLst>
                    <a:ext uri="{9D8B030D-6E8A-4147-A177-3AD203B41FA5}">
                      <a16:colId xmlns:a16="http://schemas.microsoft.com/office/drawing/2014/main" val="20007"/>
                    </a:ext>
                  </a:extLst>
                </a:gridCol>
                <a:gridCol w="692850">
                  <a:extLst>
                    <a:ext uri="{9D8B030D-6E8A-4147-A177-3AD203B41FA5}">
                      <a16:colId xmlns:a16="http://schemas.microsoft.com/office/drawing/2014/main" val="20008"/>
                    </a:ext>
                  </a:extLst>
                </a:gridCol>
                <a:gridCol w="692850">
                  <a:extLst>
                    <a:ext uri="{9D8B030D-6E8A-4147-A177-3AD203B41FA5}">
                      <a16:colId xmlns:a16="http://schemas.microsoft.com/office/drawing/2014/main" val="20009"/>
                    </a:ext>
                  </a:extLst>
                </a:gridCol>
                <a:gridCol w="692850">
                  <a:extLst>
                    <a:ext uri="{9D8B030D-6E8A-4147-A177-3AD203B41FA5}">
                      <a16:colId xmlns:a16="http://schemas.microsoft.com/office/drawing/2014/main" val="20010"/>
                    </a:ext>
                  </a:extLst>
                </a:gridCol>
                <a:gridCol w="692850">
                  <a:extLst>
                    <a:ext uri="{9D8B030D-6E8A-4147-A177-3AD203B41FA5}">
                      <a16:colId xmlns:a16="http://schemas.microsoft.com/office/drawing/2014/main" val="20011"/>
                    </a:ext>
                  </a:extLst>
                </a:gridCol>
              </a:tblGrid>
              <a:tr h="490225">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nchor="ctr">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u="none" strike="noStrike" cap="none">
                          <a:latin typeface="Roboto Medium"/>
                          <a:ea typeface="Roboto Medium"/>
                          <a:cs typeface="Roboto Medium"/>
                          <a:sym typeface="Roboto Medium"/>
                        </a:rPr>
                        <a:t>data</a:t>
                      </a:r>
                      <a:endParaRPr sz="1400" u="none" strike="noStrike" cap="none">
                        <a:latin typeface="Roboto"/>
                        <a:ea typeface="Roboto"/>
                        <a:cs typeface="Roboto"/>
                        <a:sym typeface="Roboto"/>
                      </a:endParaRPr>
                    </a:p>
                    <a:p>
                      <a:pPr marL="0" marR="0" lvl="0" indent="0" algn="ctr" rtl="0">
                        <a:lnSpc>
                          <a:spcPct val="100000"/>
                        </a:lnSpc>
                        <a:spcBef>
                          <a:spcPts val="0"/>
                        </a:spcBef>
                        <a:spcAft>
                          <a:spcPts val="0"/>
                        </a:spcAft>
                        <a:buClr>
                          <a:srgbClr val="000000"/>
                        </a:buClr>
                        <a:buSzPts val="700"/>
                        <a:buFont typeface="Arial"/>
                        <a:buNone/>
                      </a:pPr>
                      <a:r>
                        <a:rPr lang="en" sz="700" b="0" u="none" strike="noStrike" cap="none">
                          <a:latin typeface="Roboto Medium"/>
                          <a:ea typeface="Roboto Medium"/>
                          <a:cs typeface="Roboto Medium"/>
                          <a:sym typeface="Roboto Medium"/>
                        </a:rPr>
                        <a:t>analytics</a:t>
                      </a:r>
                      <a:endParaRPr sz="700" b="0" u="none" strike="noStrike" cap="none">
                        <a:latin typeface="Roboto Medium"/>
                        <a:ea typeface="Roboto Medium"/>
                        <a:cs typeface="Roboto Medium"/>
                        <a:sym typeface="Roboto Medium"/>
                      </a:endParaRPr>
                    </a:p>
                  </a:txBody>
                  <a:tcPr marL="91450" marR="91450" marT="45725" marB="45725"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u="none" strike="noStrike" cap="none">
                          <a:latin typeface="Roboto Medium"/>
                          <a:ea typeface="Roboto Medium"/>
                          <a:cs typeface="Roboto Medium"/>
                          <a:sym typeface="Roboto Medium"/>
                        </a:rPr>
                        <a:t>entrance check-in</a:t>
                      </a:r>
                      <a:endParaRPr sz="1400" u="none" strike="noStrike" cap="none">
                        <a:latin typeface="Roboto"/>
                        <a:ea typeface="Roboto"/>
                        <a:cs typeface="Roboto"/>
                        <a:sym typeface="Roboto"/>
                      </a:endParaRPr>
                    </a:p>
                  </a:txBody>
                  <a:tcPr marL="91450" marR="91450" marT="45725" marB="45725"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u="none" strike="noStrike" cap="none">
                          <a:latin typeface="Roboto Medium"/>
                          <a:ea typeface="Roboto Medium"/>
                          <a:cs typeface="Roboto Medium"/>
                          <a:sym typeface="Roboto Medium"/>
                        </a:rPr>
                        <a:t>e-ticketing payment processing</a:t>
                      </a:r>
                      <a:endParaRPr sz="1400" u="none" strike="noStrike" cap="none">
                        <a:latin typeface="Roboto"/>
                        <a:ea typeface="Roboto"/>
                        <a:cs typeface="Roboto"/>
                        <a:sym typeface="Roboto"/>
                      </a:endParaRPr>
                    </a:p>
                  </a:txBody>
                  <a:tcPr marL="91450" marR="91450" marT="45725" marB="45725"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u="none" strike="noStrike" cap="none">
                          <a:latin typeface="Roboto Medium"/>
                          <a:ea typeface="Roboto Medium"/>
                          <a:cs typeface="Roboto Medium"/>
                          <a:sym typeface="Roboto Medium"/>
                        </a:rPr>
                        <a:t>online registration</a:t>
                      </a:r>
                      <a:endParaRPr sz="1400" u="none" strike="noStrike" cap="none">
                        <a:latin typeface="Roboto"/>
                        <a:ea typeface="Roboto"/>
                        <a:cs typeface="Roboto"/>
                        <a:sym typeface="Roboto"/>
                      </a:endParaRPr>
                    </a:p>
                  </a:txBody>
                  <a:tcPr marL="91450" marR="91450" marT="45725" marB="45725"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Medium"/>
                          <a:ea typeface="Roboto Medium"/>
                          <a:cs typeface="Roboto Medium"/>
                          <a:sym typeface="Roboto Medium"/>
                        </a:rPr>
                        <a:t>receive </a:t>
                      </a:r>
                      <a:endParaRPr sz="1400" u="none" strike="noStrike" cap="none">
                        <a:latin typeface="Roboto"/>
                        <a:ea typeface="Roboto"/>
                        <a:cs typeface="Roboto"/>
                        <a:sym typeface="Roboto"/>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Medium"/>
                          <a:ea typeface="Roboto Medium"/>
                          <a:cs typeface="Roboto Medium"/>
                          <a:sym typeface="Roboto Medium"/>
                        </a:rPr>
                        <a:t>instant</a:t>
                      </a:r>
                      <a:br>
                        <a:rPr lang="en" sz="700" b="0" i="0" u="none" strike="noStrike" cap="none">
                          <a:solidFill>
                            <a:srgbClr val="FFFFFF"/>
                          </a:solidFill>
                          <a:latin typeface="Roboto Medium"/>
                          <a:ea typeface="Roboto Medium"/>
                          <a:cs typeface="Roboto Medium"/>
                          <a:sym typeface="Roboto Medium"/>
                        </a:rPr>
                      </a:br>
                      <a:r>
                        <a:rPr lang="en" sz="700" b="0" i="0" u="none" strike="noStrike" cap="none">
                          <a:solidFill>
                            <a:srgbClr val="FFFFFF"/>
                          </a:solidFill>
                          <a:latin typeface="Roboto Medium"/>
                          <a:ea typeface="Roboto Medium"/>
                          <a:cs typeface="Roboto Medium"/>
                          <a:sym typeface="Roboto Medium"/>
                        </a:rPr>
                        <a:t>ticket sales</a:t>
                      </a:r>
                      <a:endParaRPr sz="700" b="0" i="0" u="none" strike="noStrike" cap="none">
                        <a:solidFill>
                          <a:srgbClr val="FFFFFF"/>
                        </a:solidFill>
                        <a:latin typeface="Roboto Medium"/>
                        <a:ea typeface="Roboto Medium"/>
                        <a:cs typeface="Roboto Medium"/>
                        <a:sym typeface="Roboto Medium"/>
                      </a:endParaRPr>
                    </a:p>
                  </a:txBody>
                  <a:tcPr marL="9525" marR="9525" marT="9525" marB="0"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u="none" strike="noStrike" cap="none">
                          <a:solidFill>
                            <a:srgbClr val="FFFFFF"/>
                          </a:solidFill>
                          <a:latin typeface="Roboto Medium"/>
                          <a:ea typeface="Roboto Medium"/>
                          <a:cs typeface="Roboto Medium"/>
                          <a:sym typeface="Roboto Medium"/>
                        </a:rPr>
                        <a:t>blockchain</a:t>
                      </a:r>
                      <a:r>
                        <a:rPr lang="en" sz="700" b="0" i="0" u="none" strike="noStrike" cap="none">
                          <a:solidFill>
                            <a:srgbClr val="000000"/>
                          </a:solidFill>
                          <a:latin typeface="Roboto Medium"/>
                          <a:ea typeface="Roboto Medium"/>
                          <a:cs typeface="Roboto Medium"/>
                          <a:sym typeface="Roboto Medium"/>
                        </a:rPr>
                        <a:t> </a:t>
                      </a:r>
                      <a:r>
                        <a:rPr lang="en" sz="700" b="0" i="0" u="none" strike="noStrike" cap="none">
                          <a:solidFill>
                            <a:srgbClr val="FFFFFF"/>
                          </a:solidFill>
                          <a:latin typeface="Roboto Medium"/>
                          <a:ea typeface="Roboto Medium"/>
                          <a:cs typeface="Roboto Medium"/>
                          <a:sym typeface="Roboto Medium"/>
                        </a:rPr>
                        <a:t>secure</a:t>
                      </a:r>
                      <a:r>
                        <a:rPr lang="en" sz="700" b="0" i="0" u="none" strike="noStrike" cap="none">
                          <a:solidFill>
                            <a:srgbClr val="000000"/>
                          </a:solidFill>
                          <a:latin typeface="Roboto Medium"/>
                          <a:ea typeface="Roboto Medium"/>
                          <a:cs typeface="Roboto Medium"/>
                          <a:sym typeface="Roboto Medium"/>
                        </a:rPr>
                        <a:t> </a:t>
                      </a:r>
                      <a:r>
                        <a:rPr lang="en" sz="700" b="0" i="0" u="none" strike="noStrike" cap="none">
                          <a:solidFill>
                            <a:srgbClr val="FFFFFF"/>
                          </a:solidFill>
                          <a:latin typeface="Roboto Medium"/>
                          <a:ea typeface="Roboto Medium"/>
                          <a:cs typeface="Roboto Medium"/>
                          <a:sym typeface="Roboto Medium"/>
                        </a:rPr>
                        <a:t>transactions</a:t>
                      </a:r>
                      <a:endParaRPr sz="1400" u="none" strike="noStrike" cap="none">
                        <a:latin typeface="Roboto"/>
                        <a:ea typeface="Roboto"/>
                        <a:cs typeface="Roboto"/>
                        <a:sym typeface="Roboto"/>
                      </a:endParaRPr>
                    </a:p>
                  </a:txBody>
                  <a:tcPr marL="9525" marR="9525" marT="9525" marB="0"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u="none" strike="noStrike" cap="none">
                          <a:solidFill>
                            <a:srgbClr val="FFFFFF"/>
                          </a:solidFill>
                          <a:latin typeface="Roboto Medium"/>
                          <a:ea typeface="Roboto Medium"/>
                          <a:cs typeface="Roboto Medium"/>
                          <a:sym typeface="Roboto Medium"/>
                        </a:rPr>
                        <a:t>offline transactions</a:t>
                      </a:r>
                      <a:endParaRPr sz="1400" u="none" strike="noStrike" cap="none">
                        <a:latin typeface="Roboto"/>
                        <a:ea typeface="Roboto"/>
                        <a:cs typeface="Roboto"/>
                        <a:sym typeface="Roboto"/>
                      </a:endParaRPr>
                    </a:p>
                  </a:txBody>
                  <a:tcPr marL="9525" marR="9525" marT="9525" marB="0"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Medium"/>
                          <a:ea typeface="Roboto Medium"/>
                          <a:cs typeface="Roboto Medium"/>
                          <a:sym typeface="Roboto Medium"/>
                        </a:rPr>
                        <a:t>digital </a:t>
                      </a:r>
                      <a:br>
                        <a:rPr lang="en" sz="700" b="0" i="0" u="none" strike="noStrike" cap="none">
                          <a:solidFill>
                            <a:srgbClr val="FFFFFF"/>
                          </a:solidFill>
                          <a:latin typeface="Roboto Medium"/>
                          <a:ea typeface="Roboto Medium"/>
                          <a:cs typeface="Roboto Medium"/>
                          <a:sym typeface="Roboto Medium"/>
                        </a:rPr>
                      </a:br>
                      <a:r>
                        <a:rPr lang="en" sz="700" b="0" i="0" u="none" strike="noStrike" cap="none">
                          <a:solidFill>
                            <a:srgbClr val="FFFFFF"/>
                          </a:solidFill>
                          <a:latin typeface="Roboto Medium"/>
                          <a:ea typeface="Roboto Medium"/>
                          <a:cs typeface="Roboto Medium"/>
                          <a:sym typeface="Roboto Medium"/>
                        </a:rPr>
                        <a:t>wallets</a:t>
                      </a:r>
                      <a:endParaRPr sz="1400" u="none" strike="noStrike" cap="none">
                        <a:latin typeface="Roboto"/>
                        <a:ea typeface="Roboto"/>
                        <a:cs typeface="Roboto"/>
                        <a:sym typeface="Roboto"/>
                      </a:endParaRPr>
                    </a:p>
                  </a:txBody>
                  <a:tcPr marL="9525" marR="9525" marT="9525" marB="0"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Medium"/>
                          <a:ea typeface="Roboto Medium"/>
                          <a:cs typeface="Roboto Medium"/>
                          <a:sym typeface="Roboto Medium"/>
                        </a:rPr>
                        <a:t>NFC </a:t>
                      </a:r>
                      <a:br>
                        <a:rPr lang="en" sz="700" b="0" i="0" u="none" strike="noStrike" cap="none">
                          <a:solidFill>
                            <a:srgbClr val="FFFFFF"/>
                          </a:solidFill>
                          <a:latin typeface="Roboto Medium"/>
                          <a:ea typeface="Roboto Medium"/>
                          <a:cs typeface="Roboto Medium"/>
                          <a:sym typeface="Roboto Medium"/>
                        </a:rPr>
                      </a:br>
                      <a:r>
                        <a:rPr lang="en" sz="700" b="0" i="0" u="none" strike="noStrike" cap="none">
                          <a:solidFill>
                            <a:srgbClr val="FFFFFF"/>
                          </a:solidFill>
                          <a:latin typeface="Roboto Medium"/>
                          <a:ea typeface="Roboto Medium"/>
                          <a:cs typeface="Roboto Medium"/>
                          <a:sym typeface="Roboto Medium"/>
                        </a:rPr>
                        <a:t>payments</a:t>
                      </a:r>
                      <a:endParaRPr sz="1400" u="none" strike="noStrike" cap="none">
                        <a:latin typeface="Roboto"/>
                        <a:ea typeface="Roboto"/>
                        <a:cs typeface="Roboto"/>
                        <a:sym typeface="Roboto"/>
                      </a:endParaRPr>
                    </a:p>
                  </a:txBody>
                  <a:tcPr marL="9525" marR="9525" marT="9525" marB="0"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Medium"/>
                          <a:ea typeface="Roboto Medium"/>
                          <a:cs typeface="Roboto Medium"/>
                          <a:sym typeface="Roboto Medium"/>
                        </a:rPr>
                        <a:t>smart access </a:t>
                      </a:r>
                      <a:br>
                        <a:rPr lang="en" sz="700" b="0" i="0" u="none" strike="noStrike" cap="none">
                          <a:solidFill>
                            <a:srgbClr val="FFFFFF"/>
                          </a:solidFill>
                          <a:latin typeface="Roboto Medium"/>
                          <a:ea typeface="Roboto Medium"/>
                          <a:cs typeface="Roboto Medium"/>
                          <a:sym typeface="Roboto Medium"/>
                        </a:rPr>
                      </a:br>
                      <a:r>
                        <a:rPr lang="en" sz="700" b="0" i="0" u="none" strike="noStrike" cap="none">
                          <a:solidFill>
                            <a:srgbClr val="FFFFFF"/>
                          </a:solidFill>
                          <a:latin typeface="Roboto Medium"/>
                          <a:ea typeface="Roboto Medium"/>
                          <a:cs typeface="Roboto Medium"/>
                          <a:sym typeface="Roboto Medium"/>
                        </a:rPr>
                        <a:t>badges &amp;</a:t>
                      </a:r>
                      <a:br>
                        <a:rPr lang="en" sz="700" b="0" i="0" u="none" strike="noStrike" cap="none">
                          <a:solidFill>
                            <a:srgbClr val="FFFFFF"/>
                          </a:solidFill>
                          <a:latin typeface="Roboto Medium"/>
                          <a:ea typeface="Roboto Medium"/>
                          <a:cs typeface="Roboto Medium"/>
                          <a:sym typeface="Roboto Medium"/>
                        </a:rPr>
                      </a:br>
                      <a:r>
                        <a:rPr lang="en" sz="700" b="0" i="0" u="none" strike="noStrike" cap="none">
                          <a:solidFill>
                            <a:srgbClr val="FFFFFF"/>
                          </a:solidFill>
                          <a:latin typeface="Roboto Medium"/>
                          <a:ea typeface="Roboto Medium"/>
                          <a:cs typeface="Roboto Medium"/>
                          <a:sym typeface="Roboto Medium"/>
                        </a:rPr>
                        <a:t>wristbands</a:t>
                      </a:r>
                      <a:endParaRPr sz="1400" u="none" strike="noStrike" cap="none">
                        <a:latin typeface="Roboto"/>
                        <a:ea typeface="Roboto"/>
                        <a:cs typeface="Roboto"/>
                        <a:sym typeface="Roboto"/>
                      </a:endParaRPr>
                    </a:p>
                  </a:txBody>
                  <a:tcPr marL="9525" marR="9525" marT="9525" marB="0" anchor="ctr">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0" u="none" strike="noStrike" cap="none">
                          <a:solidFill>
                            <a:schemeClr val="lt1"/>
                          </a:solidFill>
                          <a:latin typeface="Roboto Medium"/>
                          <a:ea typeface="Roboto Medium"/>
                          <a:cs typeface="Roboto Medium"/>
                          <a:sym typeface="Roboto Medium"/>
                        </a:rPr>
                        <a:t>Biometrics / facial recognition</a:t>
                      </a:r>
                      <a:endParaRPr sz="700" b="0" u="none" strike="noStrike" cap="none">
                        <a:latin typeface="Roboto Medium"/>
                        <a:ea typeface="Roboto Medium"/>
                        <a:cs typeface="Roboto Medium"/>
                        <a:sym typeface="Roboto Medium"/>
                      </a:endParaRPr>
                    </a:p>
                  </a:txBody>
                  <a:tcPr marL="9525" marR="9525" marT="9525" marB="0" anchor="ctr">
                    <a:lnB w="9525" cap="flat" cmpd="sng">
                      <a:solidFill>
                        <a:srgbClr val="000000"/>
                      </a:solidFill>
                      <a:prstDash val="dashDot"/>
                      <a:round/>
                      <a:headEnd type="none" w="sm" len="sm"/>
                      <a:tailEnd type="none" w="sm" len="sm"/>
                    </a:lnB>
                    <a:solidFill>
                      <a:srgbClr val="6AA84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FF0000"/>
                          </a:solidFill>
                          <a:latin typeface="Noto Sans Symbols"/>
                          <a:ea typeface="Noto Sans Symbols"/>
                          <a:cs typeface="Noto Sans Symbols"/>
                          <a:sym typeface="Noto Sans Symbols"/>
                        </a:rPr>
                        <a:t>✗</a:t>
                      </a:r>
                      <a:endParaRPr sz="1400" b="0" i="0" u="none" strike="noStrike" cap="none">
                        <a:solidFill>
                          <a:srgbClr val="FF0000"/>
                        </a:solidFill>
                        <a:latin typeface="Noto Sans Symbols"/>
                        <a:ea typeface="Noto Sans Symbols"/>
                        <a:cs typeface="Noto Sans Symbols"/>
                        <a:sym typeface="Noto Sans Symbols"/>
                      </a:endParaRPr>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FF0000"/>
                          </a:solidFill>
                          <a:latin typeface="Noto Sans Symbols"/>
                          <a:ea typeface="Noto Sans Symbols"/>
                          <a:cs typeface="Noto Sans Symbols"/>
                          <a:sym typeface="Noto Sans Symbols"/>
                        </a:rPr>
                        <a:t>✗</a:t>
                      </a:r>
                      <a:endParaRPr sz="1400" b="0" i="0" u="none" strike="noStrike" cap="none">
                        <a:solidFill>
                          <a:srgbClr val="FF0000"/>
                        </a:solidFill>
                        <a:latin typeface="Noto Sans Symbols"/>
                        <a:ea typeface="Noto Sans Symbols"/>
                        <a:cs typeface="Noto Sans Symbols"/>
                        <a:sym typeface="Noto Sans Symbols"/>
                      </a:endParaRPr>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FF0000"/>
                          </a:solidFill>
                          <a:latin typeface="Noto Sans Symbols"/>
                          <a:ea typeface="Noto Sans Symbols"/>
                          <a:cs typeface="Noto Sans Symbols"/>
                          <a:sym typeface="Noto Sans Symbols"/>
                        </a:rPr>
                        <a:t>✗</a:t>
                      </a:r>
                      <a:endParaRPr sz="1400" b="1" i="0" u="none" strike="noStrike" cap="none">
                        <a:solidFill>
                          <a:srgbClr val="009900"/>
                        </a:solidFill>
                        <a:latin typeface="Noto Sans Symbols"/>
                        <a:ea typeface="Noto Sans Symbols"/>
                        <a:cs typeface="Noto Sans Symbols"/>
                        <a:sym typeface="Noto Sans Symbols"/>
                      </a:endParaRPr>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009900"/>
                          </a:solidFill>
                          <a:latin typeface="Noto Sans Symbols"/>
                          <a:ea typeface="Noto Sans Symbols"/>
                          <a:cs typeface="Noto Sans Symbols"/>
                          <a:sym typeface="Noto Sans Symbols"/>
                        </a:rPr>
                        <a:t>✓</a:t>
                      </a:r>
                      <a:endParaRPr sz="1400" b="1" i="0" u="none" strike="noStrike" cap="none">
                        <a:solidFill>
                          <a:srgbClr val="009900"/>
                        </a:solidFill>
                        <a:latin typeface="Noto Sans Symbols"/>
                        <a:ea typeface="Noto Sans Symbols"/>
                        <a:cs typeface="Noto Sans Symbols"/>
                        <a:sym typeface="Noto Sans Symbols"/>
                      </a:endParaRPr>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FF0000"/>
                          </a:solidFill>
                          <a:latin typeface="Noto Sans Symbols"/>
                          <a:ea typeface="Noto Sans Symbols"/>
                          <a:cs typeface="Noto Sans Symbols"/>
                          <a:sym typeface="Noto Sans Symbols"/>
                        </a:rPr>
                        <a:t>✗</a:t>
                      </a:r>
                      <a:endParaRPr sz="1400" b="1" i="0" u="none" strike="noStrike" cap="none">
                        <a:solidFill>
                          <a:srgbClr val="009900"/>
                        </a:solidFill>
                        <a:latin typeface="Noto Sans Symbols"/>
                        <a:ea typeface="Noto Sans Symbols"/>
                        <a:cs typeface="Noto Sans Symbols"/>
                        <a:sym typeface="Noto Sans Symbols"/>
                      </a:endParaRPr>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FF0000"/>
                          </a:solidFill>
                          <a:latin typeface="Noto Sans Symbols"/>
                          <a:ea typeface="Noto Sans Symbols"/>
                          <a:cs typeface="Noto Sans Symbols"/>
                          <a:sym typeface="Noto Sans Symbols"/>
                        </a:rPr>
                        <a:t>✗</a:t>
                      </a:r>
                      <a:endParaRPr sz="1400" b="1" i="0" u="none" strike="noStrike" cap="none">
                        <a:solidFill>
                          <a:srgbClr val="009900"/>
                        </a:solidFill>
                        <a:latin typeface="Noto Sans Symbols"/>
                        <a:ea typeface="Noto Sans Symbols"/>
                        <a:cs typeface="Noto Sans Symbols"/>
                        <a:sym typeface="Noto Sans Symbols"/>
                      </a:endParaRPr>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50" marR="91450" marT="45725" marB="45725">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00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9900"/>
                          </a:solidFill>
                          <a:latin typeface="Noto Sans Symbols"/>
                          <a:ea typeface="Noto Sans Symbols"/>
                          <a:cs typeface="Noto Sans Symbols"/>
                          <a:sym typeface="Noto Sans Symbols"/>
                        </a:rPr>
                        <a:t>✓</a:t>
                      </a:r>
                      <a:endParaRPr sz="1400" u="none" strike="noStrike" cap="none"/>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FF0000"/>
                          </a:solidFill>
                          <a:latin typeface="Noto Sans Symbols"/>
                          <a:ea typeface="Noto Sans Symbols"/>
                          <a:cs typeface="Noto Sans Symbols"/>
                          <a:sym typeface="Noto Sans Symbols"/>
                        </a:rPr>
                        <a:t>✗</a:t>
                      </a:r>
                      <a:endParaRPr sz="1400" b="1" i="0" u="none" strike="noStrike" cap="none">
                        <a:solidFill>
                          <a:srgbClr val="009900"/>
                        </a:solidFill>
                        <a:latin typeface="Noto Sans Symbols"/>
                        <a:ea typeface="Noto Sans Symbols"/>
                        <a:cs typeface="Noto Sans Symbols"/>
                        <a:sym typeface="Noto Sans Symbols"/>
                      </a:endParaRPr>
                    </a:p>
                  </a:txBody>
                  <a:tcPr marL="9525" marR="9525" marT="9525" marB="0" anchor="ctr">
                    <a:lnL w="9525" cap="flat" cmpd="sng">
                      <a:solidFill>
                        <a:srgbClr val="000000"/>
                      </a:solidFill>
                      <a:prstDash val="dashDot"/>
                      <a:round/>
                      <a:headEnd type="none" w="sm" len="sm"/>
                      <a:tailEnd type="none" w="sm" len="sm"/>
                    </a:lnL>
                    <a:lnR w="9525" cap="flat" cmpd="sng">
                      <a:solidFill>
                        <a:srgbClr val="000000"/>
                      </a:solidFill>
                      <a:prstDash val="dashDot"/>
                      <a:round/>
                      <a:headEnd type="none" w="sm" len="sm"/>
                      <a:tailEnd type="none" w="sm" len="sm"/>
                    </a:lnR>
                    <a:lnT w="9525" cap="flat" cmpd="sng">
                      <a:solidFill>
                        <a:srgbClr val="000000"/>
                      </a:solidFill>
                      <a:prstDash val="dashDot"/>
                      <a:round/>
                      <a:headEnd type="none" w="sm" len="sm"/>
                      <a:tailEnd type="none" w="sm" len="sm"/>
                    </a:lnT>
                    <a:lnB w="9525" cap="flat" cmpd="sng">
                      <a:solidFill>
                        <a:srgbClr val="000000"/>
                      </a:solidFill>
                      <a:prstDash val="dashDot"/>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pic>
        <p:nvPicPr>
          <p:cNvPr id="496" name="Google Shape;496;p55"/>
          <p:cNvPicPr preferRelativeResize="0"/>
          <p:nvPr/>
        </p:nvPicPr>
        <p:blipFill rotWithShape="1">
          <a:blip r:embed="rId3">
            <a:alphaModFix/>
          </a:blip>
          <a:srcRect t="35600" b="33442"/>
          <a:stretch/>
        </p:blipFill>
        <p:spPr>
          <a:xfrm>
            <a:off x="413062" y="2169100"/>
            <a:ext cx="667200" cy="159479"/>
          </a:xfrm>
          <a:prstGeom prst="rect">
            <a:avLst/>
          </a:prstGeom>
          <a:noFill/>
          <a:ln>
            <a:noFill/>
          </a:ln>
        </p:spPr>
      </p:pic>
      <p:pic>
        <p:nvPicPr>
          <p:cNvPr id="497" name="Google Shape;497;p55"/>
          <p:cNvPicPr preferRelativeResize="0"/>
          <p:nvPr/>
        </p:nvPicPr>
        <p:blipFill rotWithShape="1">
          <a:blip r:embed="rId4">
            <a:alphaModFix/>
          </a:blip>
          <a:srcRect t="17386" b="15946"/>
          <a:stretch/>
        </p:blipFill>
        <p:spPr>
          <a:xfrm>
            <a:off x="500981" y="1415607"/>
            <a:ext cx="491360" cy="166602"/>
          </a:xfrm>
          <a:prstGeom prst="rect">
            <a:avLst/>
          </a:prstGeom>
          <a:noFill/>
          <a:ln>
            <a:noFill/>
          </a:ln>
        </p:spPr>
      </p:pic>
      <p:pic>
        <p:nvPicPr>
          <p:cNvPr id="498" name="Google Shape;498;p55"/>
          <p:cNvPicPr preferRelativeResize="0"/>
          <p:nvPr/>
        </p:nvPicPr>
        <p:blipFill rotWithShape="1">
          <a:blip r:embed="rId5">
            <a:alphaModFix/>
          </a:blip>
          <a:srcRect t="23257" b="27128"/>
          <a:stretch/>
        </p:blipFill>
        <p:spPr>
          <a:xfrm>
            <a:off x="438215" y="1795378"/>
            <a:ext cx="593664" cy="153928"/>
          </a:xfrm>
          <a:prstGeom prst="rect">
            <a:avLst/>
          </a:prstGeom>
          <a:noFill/>
          <a:ln>
            <a:noFill/>
          </a:ln>
        </p:spPr>
      </p:pic>
      <p:pic>
        <p:nvPicPr>
          <p:cNvPr id="499" name="Google Shape;499;p55" descr="Image result for oveit logo"/>
          <p:cNvPicPr preferRelativeResize="0"/>
          <p:nvPr/>
        </p:nvPicPr>
        <p:blipFill rotWithShape="1">
          <a:blip r:embed="rId6">
            <a:alphaModFix/>
          </a:blip>
          <a:srcRect t="10253" b="10261"/>
          <a:stretch/>
        </p:blipFill>
        <p:spPr>
          <a:xfrm>
            <a:off x="366600" y="2476772"/>
            <a:ext cx="760124" cy="258064"/>
          </a:xfrm>
          <a:prstGeom prst="rect">
            <a:avLst/>
          </a:prstGeom>
          <a:noFill/>
          <a:ln>
            <a:noFill/>
          </a:ln>
        </p:spPr>
      </p:pic>
      <p:pic>
        <p:nvPicPr>
          <p:cNvPr id="500" name="Google Shape;500;p55"/>
          <p:cNvPicPr preferRelativeResize="0"/>
          <p:nvPr/>
        </p:nvPicPr>
        <p:blipFill rotWithShape="1">
          <a:blip r:embed="rId7">
            <a:alphaModFix/>
          </a:blip>
          <a:srcRect t="25898" b="20863"/>
          <a:stretch/>
        </p:blipFill>
        <p:spPr>
          <a:xfrm>
            <a:off x="469874" y="2903092"/>
            <a:ext cx="553575" cy="147178"/>
          </a:xfrm>
          <a:prstGeom prst="rect">
            <a:avLst/>
          </a:prstGeom>
          <a:noFill/>
          <a:ln>
            <a:noFill/>
          </a:ln>
        </p:spPr>
      </p:pic>
      <p:pic>
        <p:nvPicPr>
          <p:cNvPr id="501" name="Google Shape;501;p55"/>
          <p:cNvPicPr preferRelativeResize="0"/>
          <p:nvPr/>
        </p:nvPicPr>
        <p:blipFill rotWithShape="1">
          <a:blip r:embed="rId8">
            <a:alphaModFix/>
          </a:blip>
          <a:srcRect/>
          <a:stretch/>
        </p:blipFill>
        <p:spPr>
          <a:xfrm>
            <a:off x="483553" y="3275479"/>
            <a:ext cx="499895" cy="163081"/>
          </a:xfrm>
          <a:prstGeom prst="rect">
            <a:avLst/>
          </a:prstGeom>
          <a:noFill/>
          <a:ln>
            <a:noFill/>
          </a:ln>
        </p:spPr>
      </p:pic>
      <p:pic>
        <p:nvPicPr>
          <p:cNvPr id="502" name="Google Shape;502;p55"/>
          <p:cNvPicPr preferRelativeResize="0"/>
          <p:nvPr/>
        </p:nvPicPr>
        <p:blipFill rotWithShape="1">
          <a:blip r:embed="rId9">
            <a:alphaModFix/>
          </a:blip>
          <a:srcRect t="10908" b="11172"/>
          <a:stretch/>
        </p:blipFill>
        <p:spPr>
          <a:xfrm>
            <a:off x="446913" y="3629399"/>
            <a:ext cx="561463" cy="157212"/>
          </a:xfrm>
          <a:prstGeom prst="rect">
            <a:avLst/>
          </a:prstGeom>
          <a:noFill/>
          <a:ln>
            <a:noFill/>
          </a:ln>
        </p:spPr>
      </p:pic>
      <p:cxnSp>
        <p:nvCxnSpPr>
          <p:cNvPr id="503" name="Google Shape;503;p55"/>
          <p:cNvCxnSpPr/>
          <p:nvPr/>
        </p:nvCxnSpPr>
        <p:spPr>
          <a:xfrm flipH="1">
            <a:off x="4702115" y="1309025"/>
            <a:ext cx="14100" cy="3091500"/>
          </a:xfrm>
          <a:prstGeom prst="straightConnector1">
            <a:avLst/>
          </a:prstGeom>
          <a:noFill/>
          <a:ln w="19050" cap="flat" cmpd="sng">
            <a:solidFill>
              <a:srgbClr val="4F81BD"/>
            </a:solidFill>
            <a:prstDash val="solid"/>
            <a:round/>
            <a:headEnd type="none" w="sm" len="sm"/>
            <a:tailEnd type="none" w="sm" len="sm"/>
          </a:ln>
        </p:spPr>
      </p:cxnSp>
      <p:cxnSp>
        <p:nvCxnSpPr>
          <p:cNvPr id="504" name="Google Shape;504;p55"/>
          <p:cNvCxnSpPr/>
          <p:nvPr/>
        </p:nvCxnSpPr>
        <p:spPr>
          <a:xfrm rot="10800000">
            <a:off x="4702115" y="3955025"/>
            <a:ext cx="0" cy="445500"/>
          </a:xfrm>
          <a:prstGeom prst="straightConnector1">
            <a:avLst/>
          </a:prstGeom>
          <a:noFill/>
          <a:ln w="15875" cap="flat" cmpd="sng">
            <a:solidFill>
              <a:srgbClr val="FFFFFF"/>
            </a:solidFill>
            <a:prstDash val="solid"/>
            <a:round/>
            <a:headEnd type="none" w="sm" len="sm"/>
            <a:tailEnd type="none" w="sm" len="sm"/>
          </a:ln>
        </p:spPr>
      </p:cxnSp>
      <p:sp>
        <p:nvSpPr>
          <p:cNvPr id="505" name="Google Shape;505;p55"/>
          <p:cNvSpPr txBox="1"/>
          <p:nvPr/>
        </p:nvSpPr>
        <p:spPr>
          <a:xfrm>
            <a:off x="53162" y="4904264"/>
            <a:ext cx="251594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chemeClr val="lt1"/>
                </a:solidFill>
                <a:latin typeface="Roboto"/>
                <a:ea typeface="Roboto"/>
                <a:cs typeface="Roboto"/>
                <a:sym typeface="Roboto"/>
              </a:rPr>
              <a:t>©2019 Oveit, Inc. Proprietary and Confidential</a:t>
            </a:r>
            <a:endParaRPr sz="800" b="0" i="0" u="none" strike="noStrike" cap="none">
              <a:solidFill>
                <a:schemeClr val="lt1"/>
              </a:solidFill>
              <a:latin typeface="Roboto"/>
              <a:ea typeface="Roboto"/>
              <a:cs typeface="Roboto"/>
              <a:sym typeface="Roboto"/>
            </a:endParaRPr>
          </a:p>
        </p:txBody>
      </p:sp>
      <p:sp>
        <p:nvSpPr>
          <p:cNvPr id="506" name="Google Shape;506;p55"/>
          <p:cNvSpPr/>
          <p:nvPr/>
        </p:nvSpPr>
        <p:spPr>
          <a:xfrm>
            <a:off x="227200" y="2372225"/>
            <a:ext cx="8696400" cy="432300"/>
          </a:xfrm>
          <a:prstGeom prst="roundRect">
            <a:avLst>
              <a:gd name="adj" fmla="val 16667"/>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0"/>
        <p:cNvGrpSpPr/>
        <p:nvPr/>
      </p:nvGrpSpPr>
      <p:grpSpPr>
        <a:xfrm>
          <a:off x="0" y="0"/>
          <a:ext cx="0" cy="0"/>
          <a:chOff x="0" y="0"/>
          <a:chExt cx="0" cy="0"/>
        </a:xfrm>
      </p:grpSpPr>
      <p:sp>
        <p:nvSpPr>
          <p:cNvPr id="511" name="Google Shape;511;p56"/>
          <p:cNvSpPr txBox="1"/>
          <p:nvPr/>
        </p:nvSpPr>
        <p:spPr>
          <a:xfrm>
            <a:off x="533825" y="2302265"/>
            <a:ext cx="23349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Medium"/>
                <a:ea typeface="Montserrat Medium"/>
                <a:cs typeface="Montserrat Medium"/>
                <a:sym typeface="Montserrat Medium"/>
              </a:rPr>
              <a:t>Andrei Stefan</a:t>
            </a:r>
            <a:endParaRPr>
              <a:latin typeface="Montserrat Medium"/>
              <a:ea typeface="Montserrat Medium"/>
              <a:cs typeface="Montserrat Medium"/>
              <a:sym typeface="Montserrat Medium"/>
            </a:endParaRPr>
          </a:p>
          <a:p>
            <a:pPr marL="0" lvl="0" indent="0" algn="ctr" rtl="0">
              <a:spcBef>
                <a:spcPts val="0"/>
              </a:spcBef>
              <a:spcAft>
                <a:spcPts val="0"/>
              </a:spcAft>
              <a:buNone/>
            </a:pPr>
            <a:r>
              <a:rPr lang="en">
                <a:latin typeface="Montserrat Medium"/>
                <a:ea typeface="Montserrat Medium"/>
                <a:cs typeface="Montserrat Medium"/>
                <a:sym typeface="Montserrat Medium"/>
              </a:rPr>
              <a:t>CEO</a:t>
            </a:r>
            <a:endParaRPr>
              <a:latin typeface="Montserrat Medium"/>
              <a:ea typeface="Montserrat Medium"/>
              <a:cs typeface="Montserrat Medium"/>
              <a:sym typeface="Montserrat Medium"/>
            </a:endParaRPr>
          </a:p>
          <a:p>
            <a:pPr marL="0" lvl="0" indent="0" algn="ctr" rtl="0">
              <a:spcBef>
                <a:spcPts val="0"/>
              </a:spcBef>
              <a:spcAft>
                <a:spcPts val="0"/>
              </a:spcAft>
              <a:buClr>
                <a:schemeClr val="lt1"/>
              </a:buClr>
              <a:buSzPts val="1400"/>
              <a:buFont typeface="Arial"/>
              <a:buNone/>
            </a:pPr>
            <a:r>
              <a:rPr lang="en">
                <a:latin typeface="Montserrat Medium"/>
                <a:ea typeface="Montserrat Medium"/>
                <a:cs typeface="Montserrat Medium"/>
                <a:sym typeface="Montserrat Medium"/>
              </a:rPr>
              <a:t>andrei@oveit.com</a:t>
            </a:r>
            <a:endParaRPr>
              <a:latin typeface="Montserrat Medium"/>
              <a:ea typeface="Montserrat Medium"/>
              <a:cs typeface="Montserrat Medium"/>
              <a:sym typeface="Montserrat Medium"/>
            </a:endParaRPr>
          </a:p>
        </p:txBody>
      </p:sp>
      <p:sp>
        <p:nvSpPr>
          <p:cNvPr id="512" name="Google Shape;512;p56"/>
          <p:cNvSpPr txBox="1"/>
          <p:nvPr/>
        </p:nvSpPr>
        <p:spPr>
          <a:xfrm>
            <a:off x="6339825" y="2251915"/>
            <a:ext cx="2334900" cy="8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Medium"/>
                <a:ea typeface="Montserrat Medium"/>
                <a:cs typeface="Montserrat Medium"/>
                <a:sym typeface="Montserrat Medium"/>
              </a:rPr>
              <a:t>Mike Dragan</a:t>
            </a:r>
            <a:endParaRPr>
              <a:latin typeface="Montserrat Medium"/>
              <a:ea typeface="Montserrat Medium"/>
              <a:cs typeface="Montserrat Medium"/>
              <a:sym typeface="Montserrat Medium"/>
            </a:endParaRPr>
          </a:p>
          <a:p>
            <a:pPr marL="0" lvl="0" indent="0" algn="ctr" rtl="0">
              <a:spcBef>
                <a:spcPts val="0"/>
              </a:spcBef>
              <a:spcAft>
                <a:spcPts val="0"/>
              </a:spcAft>
              <a:buNone/>
            </a:pPr>
            <a:r>
              <a:rPr lang="en">
                <a:latin typeface="Montserrat Medium"/>
                <a:ea typeface="Montserrat Medium"/>
                <a:cs typeface="Montserrat Medium"/>
                <a:sym typeface="Montserrat Medium"/>
              </a:rPr>
              <a:t>COO</a:t>
            </a:r>
            <a:endParaRPr>
              <a:latin typeface="Montserrat Medium"/>
              <a:ea typeface="Montserrat Medium"/>
              <a:cs typeface="Montserrat Medium"/>
              <a:sym typeface="Montserrat Medium"/>
            </a:endParaRPr>
          </a:p>
          <a:p>
            <a:pPr marL="0" lvl="0" indent="0" algn="ctr" rtl="0">
              <a:spcBef>
                <a:spcPts val="0"/>
              </a:spcBef>
              <a:spcAft>
                <a:spcPts val="0"/>
              </a:spcAft>
              <a:buNone/>
            </a:pPr>
            <a:r>
              <a:rPr lang="en">
                <a:latin typeface="Montserrat Medium"/>
                <a:ea typeface="Montserrat Medium"/>
                <a:cs typeface="Montserrat Medium"/>
                <a:sym typeface="Montserrat Medium"/>
              </a:rPr>
              <a:t>mike@oveit.com</a:t>
            </a:r>
            <a:endParaRPr>
              <a:latin typeface="Montserrat Medium"/>
              <a:ea typeface="Montserrat Medium"/>
              <a:cs typeface="Montserrat Medium"/>
              <a:sym typeface="Montserrat Medium"/>
            </a:endParaRPr>
          </a:p>
        </p:txBody>
      </p:sp>
      <p:sp>
        <p:nvSpPr>
          <p:cNvPr id="513" name="Google Shape;513;p56"/>
          <p:cNvSpPr txBox="1"/>
          <p:nvPr/>
        </p:nvSpPr>
        <p:spPr>
          <a:xfrm>
            <a:off x="2889800" y="3063675"/>
            <a:ext cx="3142200" cy="132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Montserrat"/>
                <a:ea typeface="Montserrat"/>
                <a:cs typeface="Montserrat"/>
                <a:sym typeface="Montserrat"/>
              </a:rPr>
              <a:t>oveit.com </a:t>
            </a:r>
            <a:endParaRPr b="1">
              <a:latin typeface="Montserrat"/>
              <a:ea typeface="Montserrat"/>
              <a:cs typeface="Montserrat"/>
              <a:sym typeface="Montserrat"/>
            </a:endParaRPr>
          </a:p>
          <a:p>
            <a:pPr marL="0" lvl="0" indent="0" algn="ctr" rtl="0">
              <a:spcBef>
                <a:spcPts val="0"/>
              </a:spcBef>
              <a:spcAft>
                <a:spcPts val="0"/>
              </a:spcAft>
              <a:buNone/>
            </a:pPr>
            <a:endParaRPr sz="1000" b="1">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International Accelerator</a:t>
            </a:r>
            <a:endParaRPr sz="1000" b="1">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8121 Bee Cave Road, Suite 200</a:t>
            </a:r>
            <a:endParaRPr sz="1000" b="1">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Austin, Texas 78746</a:t>
            </a:r>
            <a:endParaRPr sz="1000" b="1">
              <a:latin typeface="Montserrat"/>
              <a:ea typeface="Montserrat"/>
              <a:cs typeface="Montserrat"/>
              <a:sym typeface="Montserrat"/>
            </a:endParaRPr>
          </a:p>
          <a:p>
            <a:pPr marL="0" lvl="0" indent="0" algn="ctr" rtl="0">
              <a:spcBef>
                <a:spcPts val="0"/>
              </a:spcBef>
              <a:spcAft>
                <a:spcPts val="0"/>
              </a:spcAft>
              <a:buNone/>
            </a:pPr>
            <a:endParaRPr sz="1000">
              <a:latin typeface="Montserrat Medium"/>
              <a:ea typeface="Montserrat Medium"/>
              <a:cs typeface="Montserrat Medium"/>
              <a:sym typeface="Montserrat Medium"/>
            </a:endParaRPr>
          </a:p>
          <a:p>
            <a:pPr marL="0" lvl="0" indent="0" algn="ctr" rtl="0">
              <a:spcBef>
                <a:spcPts val="0"/>
              </a:spcBef>
              <a:spcAft>
                <a:spcPts val="0"/>
              </a:spcAft>
              <a:buNone/>
            </a:pPr>
            <a:r>
              <a:rPr lang="en" sz="1000">
                <a:latin typeface="Montserrat Medium"/>
                <a:ea typeface="Montserrat Medium"/>
                <a:cs typeface="Montserrat Medium"/>
                <a:sym typeface="Montserrat Medium"/>
              </a:rPr>
              <a:t>facebook.com/oveitcom twitter.com/oveitcom linkedin.com/company/Oveit</a:t>
            </a:r>
            <a:endParaRPr sz="1000">
              <a:latin typeface="Montserrat Medium"/>
              <a:ea typeface="Montserrat Medium"/>
              <a:cs typeface="Montserrat Medium"/>
              <a:sym typeface="Montserrat Medium"/>
            </a:endParaRPr>
          </a:p>
          <a:p>
            <a:pPr marL="0" lvl="0" indent="0" algn="ctr" rtl="0">
              <a:spcBef>
                <a:spcPts val="0"/>
              </a:spcBef>
              <a:spcAft>
                <a:spcPts val="0"/>
              </a:spcAft>
              <a:buNone/>
            </a:pPr>
            <a:r>
              <a:rPr lang="en" sz="1000">
                <a:latin typeface="Montserrat Medium"/>
                <a:ea typeface="Montserrat Medium"/>
                <a:cs typeface="Montserrat Medium"/>
                <a:sym typeface="Montserrat Medium"/>
              </a:rPr>
              <a:t>US: +1 650 319 7337</a:t>
            </a:r>
            <a:endParaRPr sz="1000">
              <a:latin typeface="Montserrat Medium"/>
              <a:ea typeface="Montserrat Medium"/>
              <a:cs typeface="Montserrat Medium"/>
              <a:sym typeface="Montserrat Medium"/>
            </a:endParaRPr>
          </a:p>
        </p:txBody>
      </p:sp>
      <p:pic>
        <p:nvPicPr>
          <p:cNvPr id="514" name="Google Shape;514;p56"/>
          <p:cNvPicPr preferRelativeResize="0"/>
          <p:nvPr/>
        </p:nvPicPr>
        <p:blipFill>
          <a:blip r:embed="rId3">
            <a:alphaModFix/>
          </a:blip>
          <a:stretch>
            <a:fillRect/>
          </a:stretch>
        </p:blipFill>
        <p:spPr>
          <a:xfrm>
            <a:off x="6538213" y="645640"/>
            <a:ext cx="1805082" cy="1729385"/>
          </a:xfrm>
          <a:prstGeom prst="rect">
            <a:avLst/>
          </a:prstGeom>
          <a:noFill/>
          <a:ln>
            <a:noFill/>
          </a:ln>
        </p:spPr>
      </p:pic>
      <p:pic>
        <p:nvPicPr>
          <p:cNvPr id="515" name="Google Shape;515;p56"/>
          <p:cNvPicPr preferRelativeResize="0"/>
          <p:nvPr/>
        </p:nvPicPr>
        <p:blipFill>
          <a:blip r:embed="rId4">
            <a:alphaModFix/>
          </a:blip>
          <a:stretch>
            <a:fillRect/>
          </a:stretch>
        </p:blipFill>
        <p:spPr>
          <a:xfrm>
            <a:off x="674950" y="701015"/>
            <a:ext cx="1764440" cy="1729385"/>
          </a:xfrm>
          <a:prstGeom prst="rect">
            <a:avLst/>
          </a:prstGeom>
          <a:noFill/>
          <a:ln>
            <a:noFill/>
          </a:ln>
        </p:spPr>
      </p:pic>
      <p:sp>
        <p:nvSpPr>
          <p:cNvPr id="516" name="Google Shape;516;p56"/>
          <p:cNvSpPr txBox="1">
            <a:spLocks noGrp="1"/>
          </p:cNvSpPr>
          <p:nvPr>
            <p:ph type="title"/>
          </p:nvPr>
        </p:nvSpPr>
        <p:spPr>
          <a:xfrm>
            <a:off x="457200" y="105503"/>
            <a:ext cx="8229600" cy="219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3200" b="1">
                <a:solidFill>
                  <a:srgbClr val="000000"/>
                </a:solidFill>
                <a:latin typeface="Montserrat"/>
                <a:ea typeface="Montserrat"/>
                <a:cs typeface="Montserrat"/>
                <a:sym typeface="Montserrat"/>
              </a:rPr>
              <a:t>We are raising</a:t>
            </a:r>
            <a:endParaRPr sz="3200" b="1">
              <a:solidFill>
                <a:srgbClr val="000000"/>
              </a:solidFill>
              <a:latin typeface="Montserrat"/>
              <a:ea typeface="Montserrat"/>
              <a:cs typeface="Montserrat"/>
              <a:sym typeface="Montserrat"/>
            </a:endParaRPr>
          </a:p>
          <a:p>
            <a:pPr marL="0" lvl="0" indent="0" algn="ctr" rtl="0">
              <a:spcBef>
                <a:spcPts val="0"/>
              </a:spcBef>
              <a:spcAft>
                <a:spcPts val="0"/>
              </a:spcAft>
              <a:buNone/>
            </a:pPr>
            <a:r>
              <a:rPr lang="en" sz="3200" b="1">
                <a:solidFill>
                  <a:srgbClr val="000000"/>
                </a:solidFill>
                <a:latin typeface="Montserrat"/>
                <a:ea typeface="Montserrat"/>
                <a:cs typeface="Montserrat"/>
                <a:sym typeface="Montserrat"/>
              </a:rPr>
              <a:t>pre-series A</a:t>
            </a:r>
            <a:endParaRPr sz="3200" b="1">
              <a:solidFill>
                <a:srgbClr val="000000"/>
              </a:solidFill>
              <a:latin typeface="Montserrat"/>
              <a:ea typeface="Montserrat"/>
              <a:cs typeface="Montserrat"/>
              <a:sym typeface="Montserrat"/>
            </a:endParaRPr>
          </a:p>
          <a:p>
            <a:pPr marL="0" lvl="0" indent="0" algn="ctr" rtl="0">
              <a:spcBef>
                <a:spcPts val="0"/>
              </a:spcBef>
              <a:spcAft>
                <a:spcPts val="0"/>
              </a:spcAft>
              <a:buNone/>
            </a:pPr>
            <a:r>
              <a:rPr lang="en" sz="3200" b="1">
                <a:solidFill>
                  <a:srgbClr val="000000"/>
                </a:solidFill>
                <a:latin typeface="Montserrat"/>
                <a:ea typeface="Montserrat"/>
                <a:cs typeface="Montserrat"/>
                <a:sym typeface="Montserrat"/>
              </a:rPr>
              <a:t>SAFE </a:t>
            </a:r>
            <a:endParaRPr b="1">
              <a:solidFill>
                <a:srgbClr val="000000"/>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1"/>
          <p:cNvSpPr txBox="1">
            <a:spLocks noGrp="1"/>
          </p:cNvSpPr>
          <p:nvPr>
            <p:ph type="title"/>
          </p:nvPr>
        </p:nvSpPr>
        <p:spPr>
          <a:xfrm>
            <a:off x="327775" y="193075"/>
            <a:ext cx="8488200" cy="842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sz="2000" b="1">
                <a:latin typeface="Roboto"/>
                <a:ea typeface="Roboto"/>
                <a:cs typeface="Roboto"/>
                <a:sym typeface="Roboto"/>
              </a:rPr>
              <a:t>Explore our technology. Click to play video.</a:t>
            </a:r>
            <a:endParaRPr sz="2000" b="1" i="1">
              <a:solidFill>
                <a:srgbClr val="000000"/>
              </a:solidFill>
              <a:latin typeface="Roboto"/>
              <a:ea typeface="Roboto"/>
              <a:cs typeface="Roboto"/>
              <a:sym typeface="Roboto"/>
            </a:endParaRPr>
          </a:p>
        </p:txBody>
      </p:sp>
      <p:pic>
        <p:nvPicPr>
          <p:cNvPr id="585" name="Google Shape;585;p61">
            <a:hlinkClick r:id="rId3"/>
          </p:cNvPr>
          <p:cNvPicPr preferRelativeResize="0">
            <a:picLocks noGrp="1"/>
          </p:cNvPicPr>
          <p:nvPr>
            <p:ph type="body" idx="1"/>
          </p:nvPr>
        </p:nvPicPr>
        <p:blipFill rotWithShape="1">
          <a:blip r:embed="rId4">
            <a:alphaModFix/>
          </a:blip>
          <a:srcRect r="5042"/>
          <a:stretch/>
        </p:blipFill>
        <p:spPr>
          <a:xfrm>
            <a:off x="327900" y="1336882"/>
            <a:ext cx="4052100" cy="2451000"/>
          </a:xfrm>
          <a:prstGeom prst="rect">
            <a:avLst/>
          </a:prstGeom>
          <a:noFill/>
          <a:ln>
            <a:noFill/>
          </a:ln>
        </p:spPr>
      </p:pic>
      <p:pic>
        <p:nvPicPr>
          <p:cNvPr id="586" name="Google Shape;586;p61">
            <a:hlinkClick r:id="rId5"/>
          </p:cNvPr>
          <p:cNvPicPr preferRelativeResize="0"/>
          <p:nvPr/>
        </p:nvPicPr>
        <p:blipFill>
          <a:blip r:embed="rId6">
            <a:alphaModFix/>
          </a:blip>
          <a:stretch>
            <a:fillRect/>
          </a:stretch>
        </p:blipFill>
        <p:spPr>
          <a:xfrm>
            <a:off x="4763940" y="1355555"/>
            <a:ext cx="4052160" cy="2451070"/>
          </a:xfrm>
          <a:prstGeom prst="rect">
            <a:avLst/>
          </a:prstGeom>
          <a:noFill/>
          <a:ln>
            <a:noFill/>
          </a:ln>
        </p:spPr>
      </p:pic>
      <p:sp>
        <p:nvSpPr>
          <p:cNvPr id="587" name="Google Shape;587;p61"/>
          <p:cNvSpPr txBox="1"/>
          <p:nvPr/>
        </p:nvSpPr>
        <p:spPr>
          <a:xfrm>
            <a:off x="832250" y="3986725"/>
            <a:ext cx="2603400" cy="6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898989"/>
                </a:solidFill>
                <a:latin typeface="Roboto"/>
                <a:ea typeface="Roboto"/>
                <a:cs typeface="Roboto"/>
                <a:sym typeface="Roboto"/>
              </a:rPr>
              <a:t>Vendor ecosystems</a:t>
            </a:r>
            <a:endParaRPr>
              <a:solidFill>
                <a:srgbClr val="898989"/>
              </a:solidFill>
            </a:endParaRPr>
          </a:p>
        </p:txBody>
      </p:sp>
      <p:sp>
        <p:nvSpPr>
          <p:cNvPr id="588" name="Google Shape;588;p61"/>
          <p:cNvSpPr txBox="1"/>
          <p:nvPr/>
        </p:nvSpPr>
        <p:spPr>
          <a:xfrm>
            <a:off x="5666025" y="3986725"/>
            <a:ext cx="2603400" cy="6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898989"/>
                </a:solidFill>
                <a:latin typeface="Roboto"/>
                <a:ea typeface="Roboto"/>
                <a:cs typeface="Roboto"/>
                <a:sym typeface="Roboto"/>
              </a:rPr>
              <a:t>FacePay </a:t>
            </a:r>
            <a:br>
              <a:rPr lang="en" sz="2000" b="1">
                <a:solidFill>
                  <a:srgbClr val="898989"/>
                </a:solidFill>
                <a:latin typeface="Roboto"/>
                <a:ea typeface="Roboto"/>
                <a:cs typeface="Roboto"/>
                <a:sym typeface="Roboto"/>
              </a:rPr>
            </a:br>
            <a:r>
              <a:rPr lang="en" sz="1000" b="1">
                <a:solidFill>
                  <a:srgbClr val="898989"/>
                </a:solidFill>
                <a:latin typeface="Roboto"/>
                <a:ea typeface="Roboto"/>
                <a:cs typeface="Roboto"/>
                <a:sym typeface="Roboto"/>
              </a:rPr>
              <a:t>(biometric payments using facial recognition)</a:t>
            </a:r>
            <a:endParaRPr sz="10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txBox="1">
            <a:spLocks noGrp="1"/>
          </p:cNvSpPr>
          <p:nvPr>
            <p:ph type="subTitle" idx="4294967295"/>
          </p:nvPr>
        </p:nvSpPr>
        <p:spPr>
          <a:xfrm>
            <a:off x="237025" y="3727225"/>
            <a:ext cx="8683500" cy="887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rgbClr val="212121"/>
                </a:solidFill>
                <a:latin typeface="Montserrat Medium"/>
                <a:ea typeface="Montserrat Medium"/>
                <a:cs typeface="Montserrat Medium"/>
                <a:sym typeface="Montserrat Medium"/>
              </a:rPr>
              <a:t>This is how we imagine payments work</a:t>
            </a:r>
            <a:endParaRPr sz="2000" b="1">
              <a:solidFill>
                <a:srgbClr val="212121"/>
              </a:solidFill>
              <a:latin typeface="Montserrat Medium"/>
              <a:ea typeface="Montserrat Medium"/>
              <a:cs typeface="Montserrat Medium"/>
              <a:sym typeface="Montserrat Medium"/>
            </a:endParaRPr>
          </a:p>
        </p:txBody>
      </p:sp>
      <p:pic>
        <p:nvPicPr>
          <p:cNvPr id="253" name="Google Shape;253;p39"/>
          <p:cNvPicPr preferRelativeResize="0"/>
          <p:nvPr/>
        </p:nvPicPr>
        <p:blipFill>
          <a:blip r:embed="rId3">
            <a:alphaModFix/>
          </a:blip>
          <a:stretch>
            <a:fillRect/>
          </a:stretch>
        </p:blipFill>
        <p:spPr>
          <a:xfrm>
            <a:off x="1062863" y="1962150"/>
            <a:ext cx="1219200" cy="1219200"/>
          </a:xfrm>
          <a:prstGeom prst="rect">
            <a:avLst/>
          </a:prstGeom>
          <a:noFill/>
          <a:ln>
            <a:noFill/>
          </a:ln>
        </p:spPr>
      </p:pic>
      <p:sp>
        <p:nvSpPr>
          <p:cNvPr id="254" name="Google Shape;254;p39"/>
          <p:cNvSpPr txBox="1">
            <a:spLocks noGrp="1"/>
          </p:cNvSpPr>
          <p:nvPr>
            <p:ph type="subTitle" idx="4294967295"/>
          </p:nvPr>
        </p:nvSpPr>
        <p:spPr>
          <a:xfrm>
            <a:off x="618513" y="3039875"/>
            <a:ext cx="2232900" cy="887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400" b="1">
                <a:solidFill>
                  <a:schemeClr val="accent2"/>
                </a:solidFill>
                <a:latin typeface="Montserrat Medium"/>
                <a:ea typeface="Montserrat Medium"/>
                <a:cs typeface="Montserrat Medium"/>
                <a:sym typeface="Montserrat Medium"/>
              </a:rPr>
              <a:t>We swipe our cards</a:t>
            </a:r>
            <a:endParaRPr sz="1400" b="1">
              <a:solidFill>
                <a:schemeClr val="accent2"/>
              </a:solidFill>
              <a:latin typeface="Montserrat Medium"/>
              <a:ea typeface="Montserrat Medium"/>
              <a:cs typeface="Montserrat Medium"/>
              <a:sym typeface="Montserrat Medium"/>
            </a:endParaRPr>
          </a:p>
        </p:txBody>
      </p:sp>
      <p:pic>
        <p:nvPicPr>
          <p:cNvPr id="255" name="Google Shape;255;p39"/>
          <p:cNvPicPr preferRelativeResize="0"/>
          <p:nvPr/>
        </p:nvPicPr>
        <p:blipFill>
          <a:blip r:embed="rId4">
            <a:alphaModFix/>
          </a:blip>
          <a:stretch>
            <a:fillRect/>
          </a:stretch>
        </p:blipFill>
        <p:spPr>
          <a:xfrm>
            <a:off x="3803238" y="706836"/>
            <a:ext cx="1219200" cy="1219200"/>
          </a:xfrm>
          <a:prstGeom prst="rect">
            <a:avLst/>
          </a:prstGeom>
          <a:noFill/>
          <a:ln>
            <a:noFill/>
          </a:ln>
        </p:spPr>
      </p:pic>
      <p:sp>
        <p:nvSpPr>
          <p:cNvPr id="256" name="Google Shape;256;p39"/>
          <p:cNvSpPr txBox="1">
            <a:spLocks noGrp="1"/>
          </p:cNvSpPr>
          <p:nvPr>
            <p:ph type="subTitle" idx="4294967295"/>
          </p:nvPr>
        </p:nvSpPr>
        <p:spPr>
          <a:xfrm>
            <a:off x="2906963" y="1551111"/>
            <a:ext cx="3120900" cy="887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Magic happens</a:t>
            </a:r>
            <a:br>
              <a:rPr lang="en" sz="2000" b="1">
                <a:solidFill>
                  <a:schemeClr val="accent2"/>
                </a:solidFill>
                <a:latin typeface="Montserrat Medium"/>
                <a:ea typeface="Montserrat Medium"/>
                <a:cs typeface="Montserrat Medium"/>
                <a:sym typeface="Montserrat Medium"/>
              </a:rPr>
            </a:br>
            <a:r>
              <a:rPr lang="en" sz="2000" b="1">
                <a:solidFill>
                  <a:schemeClr val="accent2"/>
                </a:solidFill>
                <a:latin typeface="Montserrat Medium"/>
                <a:ea typeface="Montserrat Medium"/>
                <a:cs typeface="Montserrat Medium"/>
                <a:sym typeface="Montserrat Medium"/>
              </a:rPr>
              <a:t>in the cloud</a:t>
            </a:r>
            <a:endParaRPr sz="2000" b="1">
              <a:solidFill>
                <a:schemeClr val="accent2"/>
              </a:solidFill>
              <a:latin typeface="Montserrat Medium"/>
              <a:ea typeface="Montserrat Medium"/>
              <a:cs typeface="Montserrat Medium"/>
              <a:sym typeface="Montserrat Medium"/>
            </a:endParaRPr>
          </a:p>
        </p:txBody>
      </p:sp>
      <p:cxnSp>
        <p:nvCxnSpPr>
          <p:cNvPr id="257" name="Google Shape;257;p39"/>
          <p:cNvCxnSpPr>
            <a:stCxn id="253" idx="0"/>
            <a:endCxn id="255" idx="1"/>
          </p:cNvCxnSpPr>
          <p:nvPr/>
        </p:nvCxnSpPr>
        <p:spPr>
          <a:xfrm rot="-5400000">
            <a:off x="2415113" y="573900"/>
            <a:ext cx="645600" cy="2130900"/>
          </a:xfrm>
          <a:prstGeom prst="bentConnector2">
            <a:avLst/>
          </a:prstGeom>
          <a:noFill/>
          <a:ln w="9525" cap="flat" cmpd="sng">
            <a:solidFill>
              <a:srgbClr val="CCCCCC"/>
            </a:solidFill>
            <a:prstDash val="solid"/>
            <a:round/>
            <a:headEnd type="none" w="med" len="med"/>
            <a:tailEnd type="triangle" w="med" len="med"/>
          </a:ln>
        </p:spPr>
      </p:cxnSp>
      <p:pic>
        <p:nvPicPr>
          <p:cNvPr id="258" name="Google Shape;258;p39"/>
          <p:cNvPicPr preferRelativeResize="0"/>
          <p:nvPr/>
        </p:nvPicPr>
        <p:blipFill>
          <a:blip r:embed="rId5">
            <a:alphaModFix/>
          </a:blip>
          <a:stretch>
            <a:fillRect/>
          </a:stretch>
        </p:blipFill>
        <p:spPr>
          <a:xfrm>
            <a:off x="6880888" y="2281175"/>
            <a:ext cx="1056275" cy="1056275"/>
          </a:xfrm>
          <a:prstGeom prst="rect">
            <a:avLst/>
          </a:prstGeom>
          <a:noFill/>
          <a:ln>
            <a:noFill/>
          </a:ln>
        </p:spPr>
      </p:pic>
      <p:cxnSp>
        <p:nvCxnSpPr>
          <p:cNvPr id="259" name="Google Shape;259;p39"/>
          <p:cNvCxnSpPr>
            <a:stCxn id="255" idx="3"/>
            <a:endCxn id="258" idx="0"/>
          </p:cNvCxnSpPr>
          <p:nvPr/>
        </p:nvCxnSpPr>
        <p:spPr>
          <a:xfrm>
            <a:off x="5022438" y="1316436"/>
            <a:ext cx="2386500" cy="964800"/>
          </a:xfrm>
          <a:prstGeom prst="bentConnector2">
            <a:avLst/>
          </a:prstGeom>
          <a:noFill/>
          <a:ln w="9525" cap="flat" cmpd="sng">
            <a:solidFill>
              <a:srgbClr val="B7B7B7"/>
            </a:solidFill>
            <a:prstDash val="solid"/>
            <a:round/>
            <a:headEnd type="none" w="med" len="med"/>
            <a:tailEnd type="triangle" w="med" len="med"/>
          </a:ln>
        </p:spPr>
      </p:cxnSp>
      <p:sp>
        <p:nvSpPr>
          <p:cNvPr id="260" name="Google Shape;260;p39"/>
          <p:cNvSpPr txBox="1">
            <a:spLocks noGrp="1"/>
          </p:cNvSpPr>
          <p:nvPr>
            <p:ph type="subTitle" idx="4294967295"/>
          </p:nvPr>
        </p:nvSpPr>
        <p:spPr>
          <a:xfrm>
            <a:off x="6292575" y="3039875"/>
            <a:ext cx="2232900" cy="887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400" b="1">
                <a:solidFill>
                  <a:schemeClr val="accent2"/>
                </a:solidFill>
                <a:latin typeface="Montserrat Medium"/>
                <a:ea typeface="Montserrat Medium"/>
                <a:cs typeface="Montserrat Medium"/>
                <a:sym typeface="Montserrat Medium"/>
              </a:rPr>
              <a:t>We buy stuff</a:t>
            </a:r>
            <a:endParaRPr sz="1400" b="1">
              <a:solidFill>
                <a:schemeClr val="accent2"/>
              </a:solidFill>
              <a:latin typeface="Montserrat Medium"/>
              <a:ea typeface="Montserrat Medium"/>
              <a:cs typeface="Montserrat Medium"/>
              <a:sym typeface="Montserrat Medium"/>
            </a:endParaRPr>
          </a:p>
        </p:txBody>
      </p:sp>
      <p:sp>
        <p:nvSpPr>
          <p:cNvPr id="261" name="Google Shape;261;p39"/>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262" name="Google Shape;262;p39"/>
          <p:cNvPicPr preferRelativeResize="0"/>
          <p:nvPr/>
        </p:nvPicPr>
        <p:blipFill rotWithShape="1">
          <a:blip r:embed="rId6">
            <a:alphaModFix/>
          </a:blip>
          <a:srcRect/>
          <a:stretch/>
        </p:blipFill>
        <p:spPr>
          <a:xfrm>
            <a:off x="8248325" y="4727240"/>
            <a:ext cx="642925" cy="287960"/>
          </a:xfrm>
          <a:prstGeom prst="rect">
            <a:avLst/>
          </a:prstGeom>
          <a:noFill/>
          <a:ln>
            <a:noFill/>
          </a:ln>
        </p:spPr>
      </p:pic>
      <p:sp>
        <p:nvSpPr>
          <p:cNvPr id="263" name="Google Shape;263;p39"/>
          <p:cNvSpPr txBox="1">
            <a:spLocks noGrp="1"/>
          </p:cNvSpPr>
          <p:nvPr>
            <p:ph type="subTitle" idx="4294967295"/>
          </p:nvPr>
        </p:nvSpPr>
        <p:spPr>
          <a:xfrm>
            <a:off x="3242850" y="143925"/>
            <a:ext cx="2232900" cy="753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rgbClr val="212121"/>
                </a:solidFill>
                <a:latin typeface="Montserrat Medium"/>
                <a:ea typeface="Montserrat Medium"/>
                <a:cs typeface="Montserrat Medium"/>
                <a:sym typeface="Montserrat Medium"/>
              </a:rPr>
              <a:t>So … why?</a:t>
            </a:r>
            <a:endParaRPr sz="2000" b="1">
              <a:solidFill>
                <a:srgbClr val="212121"/>
              </a:solidFill>
              <a:latin typeface="Montserrat Medium"/>
              <a:ea typeface="Montserrat Medium"/>
              <a:cs typeface="Montserrat Medium"/>
              <a:sym typeface="Montserrat Medium"/>
            </a:endParaRPr>
          </a:p>
        </p:txBody>
      </p:sp>
      <p:pic>
        <p:nvPicPr>
          <p:cNvPr id="264" name="Google Shape;264;p39"/>
          <p:cNvPicPr preferRelativeResize="0"/>
          <p:nvPr/>
        </p:nvPicPr>
        <p:blipFill>
          <a:blip r:embed="rId7">
            <a:alphaModFix/>
          </a:blip>
          <a:stretch>
            <a:fillRect/>
          </a:stretch>
        </p:blipFill>
        <p:spPr>
          <a:xfrm>
            <a:off x="5181623" y="365648"/>
            <a:ext cx="461950" cy="461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0"/>
          <p:cNvSpPr txBox="1">
            <a:spLocks noGrp="1"/>
          </p:cNvSpPr>
          <p:nvPr>
            <p:ph type="subTitle" idx="4294967295"/>
          </p:nvPr>
        </p:nvSpPr>
        <p:spPr>
          <a:xfrm>
            <a:off x="4932425" y="238975"/>
            <a:ext cx="3988200" cy="2071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1600"/>
              </a:spcBef>
              <a:spcAft>
                <a:spcPts val="0"/>
              </a:spcAft>
              <a:buClr>
                <a:schemeClr val="dk2"/>
              </a:buClr>
              <a:buSzPts val="1800"/>
              <a:buFont typeface="Roboto"/>
              <a:buNone/>
            </a:pPr>
            <a:r>
              <a:rPr lang="en" sz="2000" b="1">
                <a:solidFill>
                  <a:srgbClr val="000000"/>
                </a:solidFill>
                <a:latin typeface="Montserrat Medium"/>
                <a:ea typeface="Montserrat Medium"/>
                <a:cs typeface="Montserrat Medium"/>
                <a:sym typeface="Montserrat Medium"/>
              </a:rPr>
              <a:t>This is how they </a:t>
            </a:r>
            <a:br>
              <a:rPr lang="en" sz="2000" b="1">
                <a:solidFill>
                  <a:srgbClr val="000000"/>
                </a:solidFill>
                <a:latin typeface="Montserrat Medium"/>
                <a:ea typeface="Montserrat Medium"/>
                <a:cs typeface="Montserrat Medium"/>
                <a:sym typeface="Montserrat Medium"/>
              </a:rPr>
            </a:br>
            <a:r>
              <a:rPr lang="en" sz="2000" b="1">
                <a:solidFill>
                  <a:srgbClr val="000000"/>
                </a:solidFill>
                <a:latin typeface="Montserrat Medium"/>
                <a:ea typeface="Montserrat Medium"/>
                <a:cs typeface="Montserrat Medium"/>
                <a:sym typeface="Montserrat Medium"/>
              </a:rPr>
              <a:t>actually work</a:t>
            </a:r>
            <a:br>
              <a:rPr lang="en" sz="2000" b="1">
                <a:solidFill>
                  <a:srgbClr val="000000"/>
                </a:solidFill>
                <a:latin typeface="Montserrat Medium"/>
                <a:ea typeface="Montserrat Medium"/>
                <a:cs typeface="Montserrat Medium"/>
                <a:sym typeface="Montserrat Medium"/>
              </a:rPr>
            </a:br>
            <a:endParaRPr sz="2000" b="1">
              <a:solidFill>
                <a:srgbClr val="000000"/>
              </a:solidFill>
              <a:latin typeface="Montserrat Medium"/>
              <a:ea typeface="Montserrat Medium"/>
              <a:cs typeface="Montserrat Medium"/>
              <a:sym typeface="Montserrat Medium"/>
            </a:endParaRPr>
          </a:p>
          <a:p>
            <a:pPr marL="0" marR="0" lvl="0" indent="0" algn="r" rtl="0">
              <a:lnSpc>
                <a:spcPct val="115000"/>
              </a:lnSpc>
              <a:spcBef>
                <a:spcPts val="1600"/>
              </a:spcBef>
              <a:spcAft>
                <a:spcPts val="0"/>
              </a:spcAft>
              <a:buClr>
                <a:schemeClr val="dk2"/>
              </a:buClr>
              <a:buSzPts val="1800"/>
              <a:buFont typeface="Roboto"/>
              <a:buNone/>
            </a:pPr>
            <a:r>
              <a:rPr lang="en" sz="1000" b="1">
                <a:solidFill>
                  <a:srgbClr val="000000"/>
                </a:solidFill>
                <a:latin typeface="Montserrat Medium"/>
                <a:ea typeface="Montserrat Medium"/>
                <a:cs typeface="Montserrat Medium"/>
                <a:sym typeface="Montserrat Medium"/>
              </a:rPr>
              <a:t>Source: MasterCard</a:t>
            </a:r>
            <a:br>
              <a:rPr lang="en" sz="1000" b="1">
                <a:solidFill>
                  <a:srgbClr val="000000"/>
                </a:solidFill>
                <a:latin typeface="Montserrat Medium"/>
                <a:ea typeface="Montserrat Medium"/>
                <a:cs typeface="Montserrat Medium"/>
                <a:sym typeface="Montserrat Medium"/>
              </a:rPr>
            </a:br>
            <a:r>
              <a:rPr lang="en" sz="1000" b="1">
                <a:solidFill>
                  <a:srgbClr val="000000"/>
                </a:solidFill>
                <a:latin typeface="Montserrat Medium"/>
                <a:ea typeface="Montserrat Medium"/>
                <a:cs typeface="Montserrat Medium"/>
                <a:sym typeface="Montserrat Medium"/>
              </a:rPr>
              <a:t>https://www.youtube.com/watch?v=zgq4FvrIOe0 </a:t>
            </a:r>
            <a:endParaRPr sz="1000" b="1">
              <a:solidFill>
                <a:srgbClr val="000000"/>
              </a:solidFill>
              <a:latin typeface="Montserrat Medium"/>
              <a:ea typeface="Montserrat Medium"/>
              <a:cs typeface="Montserrat Medium"/>
              <a:sym typeface="Montserrat Medium"/>
            </a:endParaRPr>
          </a:p>
        </p:txBody>
      </p:sp>
      <p:pic>
        <p:nvPicPr>
          <p:cNvPr id="270" name="Google Shape;270;p40"/>
          <p:cNvPicPr preferRelativeResize="0"/>
          <p:nvPr/>
        </p:nvPicPr>
        <p:blipFill>
          <a:blip r:embed="rId3">
            <a:alphaModFix/>
          </a:blip>
          <a:stretch>
            <a:fillRect/>
          </a:stretch>
        </p:blipFill>
        <p:spPr>
          <a:xfrm>
            <a:off x="222200" y="86875"/>
            <a:ext cx="4452750" cy="4834925"/>
          </a:xfrm>
          <a:prstGeom prst="rect">
            <a:avLst/>
          </a:prstGeom>
          <a:noFill/>
          <a:ln>
            <a:noFill/>
          </a:ln>
        </p:spPr>
      </p:pic>
      <p:sp>
        <p:nvSpPr>
          <p:cNvPr id="271" name="Google Shape;271;p40"/>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272" name="Google Shape;272;p40"/>
          <p:cNvPicPr preferRelativeResize="0"/>
          <p:nvPr/>
        </p:nvPicPr>
        <p:blipFill rotWithShape="1">
          <a:blip r:embed="rId4">
            <a:alphaModFix/>
          </a:blip>
          <a:srcRect/>
          <a:stretch/>
        </p:blipFill>
        <p:spPr>
          <a:xfrm>
            <a:off x="8248325" y="4727240"/>
            <a:ext cx="642925" cy="2879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1"/>
          <p:cNvSpPr txBox="1">
            <a:spLocks noGrp="1"/>
          </p:cNvSpPr>
          <p:nvPr>
            <p:ph type="subTitle" idx="4294967295"/>
          </p:nvPr>
        </p:nvSpPr>
        <p:spPr>
          <a:xfrm>
            <a:off x="160825" y="-31725"/>
            <a:ext cx="8796900" cy="1522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Card data travels </a:t>
            </a:r>
            <a:r>
              <a:rPr lang="en" sz="2000" b="1" i="1">
                <a:solidFill>
                  <a:schemeClr val="accent2"/>
                </a:solidFill>
                <a:latin typeface="Montserrat Medium"/>
                <a:ea typeface="Montserrat Medium"/>
                <a:cs typeface="Montserrat Medium"/>
                <a:sym typeface="Montserrat Medium"/>
              </a:rPr>
              <a:t>thousands of miles</a:t>
            </a:r>
            <a:r>
              <a:rPr lang="en" sz="2000" b="1">
                <a:solidFill>
                  <a:schemeClr val="accent2"/>
                </a:solidFill>
                <a:latin typeface="Montserrat Medium"/>
                <a:ea typeface="Montserrat Medium"/>
                <a:cs typeface="Montserrat Medium"/>
                <a:sym typeface="Montserrat Medium"/>
              </a:rPr>
              <a:t> </a:t>
            </a:r>
            <a:br>
              <a:rPr lang="en" sz="2000" b="1">
                <a:solidFill>
                  <a:schemeClr val="accent2"/>
                </a:solidFill>
                <a:latin typeface="Montserrat Medium"/>
                <a:ea typeface="Montserrat Medium"/>
                <a:cs typeface="Montserrat Medium"/>
                <a:sym typeface="Montserrat Medium"/>
              </a:rPr>
            </a:br>
            <a:r>
              <a:rPr lang="en" sz="2000" b="1">
                <a:solidFill>
                  <a:schemeClr val="accent2"/>
                </a:solidFill>
                <a:latin typeface="Montserrat Medium"/>
                <a:ea typeface="Montserrat Medium"/>
                <a:cs typeface="Montserrat Medium"/>
                <a:sym typeface="Montserrat Medium"/>
              </a:rPr>
              <a:t>through multiple servers and services...</a:t>
            </a:r>
            <a:endParaRPr sz="2000" b="1">
              <a:solidFill>
                <a:schemeClr val="accent2"/>
              </a:solidFill>
              <a:latin typeface="Montserrat Medium"/>
              <a:ea typeface="Montserrat Medium"/>
              <a:cs typeface="Montserrat Medium"/>
              <a:sym typeface="Montserrat Medium"/>
            </a:endParaRPr>
          </a:p>
          <a:p>
            <a:pPr marL="0" marR="0" lvl="0" indent="0" algn="ctr"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 So we can buy an item right next to us.</a:t>
            </a:r>
            <a:endParaRPr sz="2000" b="1">
              <a:solidFill>
                <a:schemeClr val="accent2"/>
              </a:solidFill>
              <a:latin typeface="Montserrat Medium"/>
              <a:ea typeface="Montserrat Medium"/>
              <a:cs typeface="Montserrat Medium"/>
              <a:sym typeface="Montserrat Medium"/>
            </a:endParaRPr>
          </a:p>
        </p:txBody>
      </p:sp>
      <p:pic>
        <p:nvPicPr>
          <p:cNvPr id="278" name="Google Shape;278;p41"/>
          <p:cNvPicPr preferRelativeResize="0"/>
          <p:nvPr/>
        </p:nvPicPr>
        <p:blipFill>
          <a:blip r:embed="rId3">
            <a:alphaModFix/>
          </a:blip>
          <a:stretch>
            <a:fillRect/>
          </a:stretch>
        </p:blipFill>
        <p:spPr>
          <a:xfrm>
            <a:off x="3076625" y="1619900"/>
            <a:ext cx="2776324" cy="2070101"/>
          </a:xfrm>
          <a:prstGeom prst="rect">
            <a:avLst/>
          </a:prstGeom>
          <a:noFill/>
          <a:ln>
            <a:noFill/>
          </a:ln>
          <a:effectLst>
            <a:outerShdw blurRad="57150" dist="19050" dir="5400000" algn="bl" rotWithShape="0">
              <a:srgbClr val="000000">
                <a:alpha val="26000"/>
              </a:srgbClr>
            </a:outerShdw>
          </a:effectLst>
        </p:spPr>
      </p:pic>
      <p:sp>
        <p:nvSpPr>
          <p:cNvPr id="279" name="Google Shape;279;p41"/>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280" name="Google Shape;280;p41"/>
          <p:cNvPicPr preferRelativeResize="0"/>
          <p:nvPr/>
        </p:nvPicPr>
        <p:blipFill rotWithShape="1">
          <a:blip r:embed="rId4">
            <a:alphaModFix/>
          </a:blip>
          <a:srcRect/>
          <a:stretch/>
        </p:blipFill>
        <p:spPr>
          <a:xfrm>
            <a:off x="8248325" y="4727240"/>
            <a:ext cx="642925" cy="287960"/>
          </a:xfrm>
          <a:prstGeom prst="rect">
            <a:avLst/>
          </a:prstGeom>
          <a:noFill/>
          <a:ln>
            <a:noFill/>
          </a:ln>
        </p:spPr>
      </p:pic>
      <p:sp>
        <p:nvSpPr>
          <p:cNvPr id="281" name="Google Shape;281;p41"/>
          <p:cNvSpPr txBox="1">
            <a:spLocks noGrp="1"/>
          </p:cNvSpPr>
          <p:nvPr>
            <p:ph type="subTitle" idx="4294967295"/>
          </p:nvPr>
        </p:nvSpPr>
        <p:spPr>
          <a:xfrm>
            <a:off x="424075" y="3917750"/>
            <a:ext cx="8796900" cy="882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Do you think that can be a problem?</a:t>
            </a:r>
            <a:endParaRPr sz="2000" b="1">
              <a:solidFill>
                <a:schemeClr val="accent2"/>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2"/>
          <p:cNvPicPr preferRelativeResize="0"/>
          <p:nvPr/>
        </p:nvPicPr>
        <p:blipFill>
          <a:blip r:embed="rId3">
            <a:alphaModFix/>
          </a:blip>
          <a:stretch>
            <a:fillRect/>
          </a:stretch>
        </p:blipFill>
        <p:spPr>
          <a:xfrm>
            <a:off x="190599" y="2642449"/>
            <a:ext cx="3791525" cy="2144375"/>
          </a:xfrm>
          <a:prstGeom prst="rect">
            <a:avLst/>
          </a:prstGeom>
          <a:noFill/>
          <a:ln>
            <a:noFill/>
          </a:ln>
          <a:effectLst>
            <a:outerShdw blurRad="57150" dist="19050" dir="5400000" algn="bl" rotWithShape="0">
              <a:srgbClr val="000000">
                <a:alpha val="23000"/>
              </a:srgbClr>
            </a:outerShdw>
          </a:effectLst>
        </p:spPr>
      </p:pic>
      <p:pic>
        <p:nvPicPr>
          <p:cNvPr id="287" name="Google Shape;287;p42"/>
          <p:cNvPicPr preferRelativeResize="0"/>
          <p:nvPr/>
        </p:nvPicPr>
        <p:blipFill>
          <a:blip r:embed="rId4">
            <a:alphaModFix/>
          </a:blip>
          <a:stretch>
            <a:fillRect/>
          </a:stretch>
        </p:blipFill>
        <p:spPr>
          <a:xfrm>
            <a:off x="152400" y="152400"/>
            <a:ext cx="6155051" cy="1109800"/>
          </a:xfrm>
          <a:prstGeom prst="rect">
            <a:avLst/>
          </a:prstGeom>
          <a:noFill/>
          <a:ln>
            <a:noFill/>
          </a:ln>
          <a:effectLst>
            <a:outerShdw blurRad="57150" dist="19050" dir="5400000" algn="bl" rotWithShape="0">
              <a:srgbClr val="000000">
                <a:alpha val="18000"/>
              </a:srgbClr>
            </a:outerShdw>
          </a:effectLst>
        </p:spPr>
      </p:pic>
      <p:pic>
        <p:nvPicPr>
          <p:cNvPr id="288" name="Google Shape;288;p42"/>
          <p:cNvPicPr preferRelativeResize="0"/>
          <p:nvPr/>
        </p:nvPicPr>
        <p:blipFill>
          <a:blip r:embed="rId5">
            <a:alphaModFix/>
          </a:blip>
          <a:stretch>
            <a:fillRect/>
          </a:stretch>
        </p:blipFill>
        <p:spPr>
          <a:xfrm>
            <a:off x="3134300" y="915775"/>
            <a:ext cx="5512100" cy="1197100"/>
          </a:xfrm>
          <a:prstGeom prst="rect">
            <a:avLst/>
          </a:prstGeom>
          <a:noFill/>
          <a:ln>
            <a:noFill/>
          </a:ln>
          <a:effectLst>
            <a:outerShdw blurRad="57150" dist="19050" dir="5400000" algn="bl" rotWithShape="0">
              <a:srgbClr val="000000">
                <a:alpha val="12000"/>
              </a:srgbClr>
            </a:outerShdw>
          </a:effectLst>
        </p:spPr>
      </p:pic>
      <p:pic>
        <p:nvPicPr>
          <p:cNvPr id="289" name="Google Shape;289;p42"/>
          <p:cNvPicPr preferRelativeResize="0"/>
          <p:nvPr/>
        </p:nvPicPr>
        <p:blipFill>
          <a:blip r:embed="rId6">
            <a:alphaModFix/>
          </a:blip>
          <a:stretch>
            <a:fillRect/>
          </a:stretch>
        </p:blipFill>
        <p:spPr>
          <a:xfrm>
            <a:off x="152400" y="1600175"/>
            <a:ext cx="5390176" cy="1057575"/>
          </a:xfrm>
          <a:prstGeom prst="rect">
            <a:avLst/>
          </a:prstGeom>
          <a:noFill/>
          <a:ln>
            <a:noFill/>
          </a:ln>
          <a:effectLst>
            <a:outerShdw blurRad="57150" dist="19050" dir="5400000" algn="bl" rotWithShape="0">
              <a:srgbClr val="000000">
                <a:alpha val="19000"/>
              </a:srgbClr>
            </a:outerShdw>
          </a:effectLst>
        </p:spPr>
      </p:pic>
      <p:pic>
        <p:nvPicPr>
          <p:cNvPr id="290" name="Google Shape;290;p42"/>
          <p:cNvPicPr preferRelativeResize="0"/>
          <p:nvPr/>
        </p:nvPicPr>
        <p:blipFill>
          <a:blip r:embed="rId7">
            <a:alphaModFix/>
          </a:blip>
          <a:stretch>
            <a:fillRect/>
          </a:stretch>
        </p:blipFill>
        <p:spPr>
          <a:xfrm>
            <a:off x="3178650" y="2244800"/>
            <a:ext cx="5755975" cy="994850"/>
          </a:xfrm>
          <a:prstGeom prst="rect">
            <a:avLst/>
          </a:prstGeom>
          <a:noFill/>
          <a:ln>
            <a:noFill/>
          </a:ln>
          <a:effectLst>
            <a:outerShdw blurRad="57150" dist="19050" dir="5400000" algn="bl" rotWithShape="0">
              <a:srgbClr val="000000">
                <a:alpha val="19000"/>
              </a:srgbClr>
            </a:outerShdw>
          </a:effectLst>
        </p:spPr>
      </p:pic>
      <p:pic>
        <p:nvPicPr>
          <p:cNvPr id="291" name="Google Shape;291;p42"/>
          <p:cNvPicPr preferRelativeResize="0"/>
          <p:nvPr/>
        </p:nvPicPr>
        <p:blipFill>
          <a:blip r:embed="rId8">
            <a:alphaModFix/>
          </a:blip>
          <a:stretch>
            <a:fillRect/>
          </a:stretch>
        </p:blipFill>
        <p:spPr>
          <a:xfrm>
            <a:off x="1889892" y="-287587"/>
            <a:ext cx="7482716" cy="5143500"/>
          </a:xfrm>
          <a:prstGeom prst="rect">
            <a:avLst/>
          </a:prstGeom>
          <a:noFill/>
          <a:ln>
            <a:noFill/>
          </a:ln>
        </p:spPr>
      </p:pic>
      <p:pic>
        <p:nvPicPr>
          <p:cNvPr id="292" name="Google Shape;292;p42"/>
          <p:cNvPicPr preferRelativeResize="0"/>
          <p:nvPr/>
        </p:nvPicPr>
        <p:blipFill>
          <a:blip r:embed="rId9">
            <a:alphaModFix/>
          </a:blip>
          <a:stretch>
            <a:fillRect/>
          </a:stretch>
        </p:blipFill>
        <p:spPr>
          <a:xfrm>
            <a:off x="3315805" y="3907422"/>
            <a:ext cx="5618817" cy="1057575"/>
          </a:xfrm>
          <a:prstGeom prst="rect">
            <a:avLst/>
          </a:prstGeom>
          <a:noFill/>
          <a:ln>
            <a:noFill/>
          </a:ln>
          <a:effectLst>
            <a:outerShdw blurRad="57150" dist="19050" dir="5400000" algn="bl" rotWithShape="0">
              <a:srgbClr val="000000">
                <a:alpha val="24000"/>
              </a:srgbClr>
            </a:outerShdw>
          </a:effectLst>
        </p:spPr>
      </p:pic>
      <p:sp>
        <p:nvSpPr>
          <p:cNvPr id="293" name="Google Shape;293;p42"/>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294" name="Google Shape;294;p42"/>
          <p:cNvPicPr preferRelativeResize="0"/>
          <p:nvPr/>
        </p:nvPicPr>
        <p:blipFill rotWithShape="1">
          <a:blip r:embed="rId10">
            <a:alphaModFix/>
          </a:blip>
          <a:srcRect/>
          <a:stretch/>
        </p:blipFill>
        <p:spPr>
          <a:xfrm>
            <a:off x="8248325" y="4727240"/>
            <a:ext cx="642925" cy="2879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3"/>
          <p:cNvSpPr txBox="1">
            <a:spLocks noGrp="1"/>
          </p:cNvSpPr>
          <p:nvPr>
            <p:ph type="subTitle" idx="4294967295"/>
          </p:nvPr>
        </p:nvSpPr>
        <p:spPr>
          <a:xfrm>
            <a:off x="237025" y="393600"/>
            <a:ext cx="8796900" cy="9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Why is this happening?</a:t>
            </a:r>
            <a:endParaRPr sz="2000" b="1">
              <a:solidFill>
                <a:srgbClr val="999999"/>
              </a:solidFill>
              <a:latin typeface="Montserrat Medium"/>
              <a:ea typeface="Montserrat Medium"/>
              <a:cs typeface="Montserrat Medium"/>
              <a:sym typeface="Montserrat Medium"/>
            </a:endParaRPr>
          </a:p>
        </p:txBody>
      </p:sp>
      <p:pic>
        <p:nvPicPr>
          <p:cNvPr id="300" name="Google Shape;300;p43"/>
          <p:cNvPicPr preferRelativeResize="0"/>
          <p:nvPr/>
        </p:nvPicPr>
        <p:blipFill>
          <a:blip r:embed="rId3">
            <a:alphaModFix/>
          </a:blip>
          <a:stretch>
            <a:fillRect/>
          </a:stretch>
        </p:blipFill>
        <p:spPr>
          <a:xfrm>
            <a:off x="428225" y="1629500"/>
            <a:ext cx="3792400" cy="1551925"/>
          </a:xfrm>
          <a:prstGeom prst="rect">
            <a:avLst/>
          </a:prstGeom>
          <a:noFill/>
          <a:ln>
            <a:noFill/>
          </a:ln>
          <a:effectLst>
            <a:outerShdw blurRad="57150" dist="19050" dir="5400000" algn="bl" rotWithShape="0">
              <a:srgbClr val="000000">
                <a:alpha val="42000"/>
              </a:srgbClr>
            </a:outerShdw>
          </a:effectLst>
        </p:spPr>
      </p:pic>
      <p:sp>
        <p:nvSpPr>
          <p:cNvPr id="301" name="Google Shape;301;p43"/>
          <p:cNvSpPr txBox="1">
            <a:spLocks noGrp="1"/>
          </p:cNvSpPr>
          <p:nvPr>
            <p:ph type="subTitle" idx="4294967295"/>
          </p:nvPr>
        </p:nvSpPr>
        <p:spPr>
          <a:xfrm>
            <a:off x="428275" y="4012775"/>
            <a:ext cx="3792300" cy="83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400" b="1">
                <a:solidFill>
                  <a:schemeClr val="accent2"/>
                </a:solidFill>
                <a:latin typeface="Montserrat Medium"/>
                <a:ea typeface="Montserrat Medium"/>
                <a:cs typeface="Montserrat Medium"/>
                <a:sym typeface="Montserrat Medium"/>
              </a:rPr>
              <a:t>The payment infrastructure is </a:t>
            </a:r>
            <a:br>
              <a:rPr lang="en" sz="1400" b="1">
                <a:solidFill>
                  <a:schemeClr val="accent2"/>
                </a:solidFill>
                <a:latin typeface="Montserrat Medium"/>
                <a:ea typeface="Montserrat Medium"/>
                <a:cs typeface="Montserrat Medium"/>
                <a:sym typeface="Montserrat Medium"/>
              </a:rPr>
            </a:br>
            <a:r>
              <a:rPr lang="en" sz="1400" b="1">
                <a:solidFill>
                  <a:schemeClr val="accent2"/>
                </a:solidFill>
                <a:latin typeface="Montserrat Medium"/>
                <a:ea typeface="Montserrat Medium"/>
                <a:cs typeface="Montserrat Medium"/>
                <a:sym typeface="Montserrat Medium"/>
              </a:rPr>
              <a:t>over - centralized and overworked.</a:t>
            </a:r>
            <a:endParaRPr sz="1400" b="1">
              <a:solidFill>
                <a:srgbClr val="999999"/>
              </a:solidFill>
              <a:latin typeface="Montserrat Medium"/>
              <a:ea typeface="Montserrat Medium"/>
              <a:cs typeface="Montserrat Medium"/>
              <a:sym typeface="Montserrat Medium"/>
            </a:endParaRPr>
          </a:p>
        </p:txBody>
      </p:sp>
      <p:sp>
        <p:nvSpPr>
          <p:cNvPr id="302" name="Google Shape;302;p43"/>
          <p:cNvSpPr txBox="1">
            <a:spLocks noGrp="1"/>
          </p:cNvSpPr>
          <p:nvPr>
            <p:ph type="subTitle" idx="4294967295"/>
          </p:nvPr>
        </p:nvSpPr>
        <p:spPr>
          <a:xfrm>
            <a:off x="1931575" y="3048400"/>
            <a:ext cx="785700" cy="1224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6000" b="1">
                <a:solidFill>
                  <a:srgbClr val="999999"/>
                </a:solidFill>
                <a:latin typeface="Montserrat Medium"/>
                <a:ea typeface="Montserrat Medium"/>
                <a:cs typeface="Montserrat Medium"/>
                <a:sym typeface="Montserrat Medium"/>
              </a:rPr>
              <a:t>1</a:t>
            </a:r>
            <a:endParaRPr sz="6000" b="1">
              <a:solidFill>
                <a:srgbClr val="999999"/>
              </a:solidFill>
              <a:latin typeface="Montserrat Medium"/>
              <a:ea typeface="Montserrat Medium"/>
              <a:cs typeface="Montserrat Medium"/>
              <a:sym typeface="Montserrat Medium"/>
            </a:endParaRPr>
          </a:p>
        </p:txBody>
      </p:sp>
      <p:sp>
        <p:nvSpPr>
          <p:cNvPr id="303" name="Google Shape;303;p43"/>
          <p:cNvSpPr txBox="1"/>
          <p:nvPr/>
        </p:nvSpPr>
        <p:spPr>
          <a:xfrm>
            <a:off x="237025" y="3234675"/>
            <a:ext cx="4174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latin typeface="Roboto"/>
                <a:ea typeface="Roboto"/>
                <a:cs typeface="Roboto"/>
                <a:sym typeface="Roboto"/>
                <a:hlinkClick r:id="rId4"/>
              </a:rPr>
              <a:t>https://www.datacenterknowledge.com/asia-pacific/visa-plans-its-first-non-us-data-centers-london-and-singapore</a:t>
            </a:r>
            <a:endParaRPr sz="600">
              <a:latin typeface="Roboto"/>
              <a:ea typeface="Roboto"/>
              <a:cs typeface="Roboto"/>
              <a:sym typeface="Roboto"/>
            </a:endParaRPr>
          </a:p>
        </p:txBody>
      </p:sp>
      <p:sp>
        <p:nvSpPr>
          <p:cNvPr id="304" name="Google Shape;304;p43"/>
          <p:cNvSpPr txBox="1">
            <a:spLocks noGrp="1"/>
          </p:cNvSpPr>
          <p:nvPr>
            <p:ph type="subTitle" idx="4294967295"/>
          </p:nvPr>
        </p:nvSpPr>
        <p:spPr>
          <a:xfrm>
            <a:off x="4948200" y="4012775"/>
            <a:ext cx="3792300" cy="83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400" b="1">
                <a:solidFill>
                  <a:schemeClr val="accent2"/>
                </a:solidFill>
                <a:latin typeface="Montserrat Medium"/>
                <a:ea typeface="Montserrat Medium"/>
                <a:cs typeface="Montserrat Medium"/>
                <a:sym typeface="Montserrat Medium"/>
              </a:rPr>
              <a:t>Demand for digital payments</a:t>
            </a:r>
            <a:br>
              <a:rPr lang="en" sz="1400" b="1">
                <a:solidFill>
                  <a:schemeClr val="accent2"/>
                </a:solidFill>
                <a:latin typeface="Montserrat Medium"/>
                <a:ea typeface="Montserrat Medium"/>
                <a:cs typeface="Montserrat Medium"/>
                <a:sym typeface="Montserrat Medium"/>
              </a:rPr>
            </a:br>
            <a:r>
              <a:rPr lang="en" sz="1400" b="1">
                <a:solidFill>
                  <a:schemeClr val="accent2"/>
                </a:solidFill>
                <a:latin typeface="Montserrat Medium"/>
                <a:ea typeface="Montserrat Medium"/>
                <a:cs typeface="Montserrat Medium"/>
                <a:sym typeface="Montserrat Medium"/>
              </a:rPr>
              <a:t>is growing fast</a:t>
            </a:r>
            <a:endParaRPr sz="1400" b="1">
              <a:solidFill>
                <a:schemeClr val="accent2"/>
              </a:solidFill>
              <a:latin typeface="Montserrat Medium"/>
              <a:ea typeface="Montserrat Medium"/>
              <a:cs typeface="Montserrat Medium"/>
              <a:sym typeface="Montserrat Medium"/>
            </a:endParaRPr>
          </a:p>
        </p:txBody>
      </p:sp>
      <p:sp>
        <p:nvSpPr>
          <p:cNvPr id="305" name="Google Shape;305;p43"/>
          <p:cNvSpPr txBox="1">
            <a:spLocks noGrp="1"/>
          </p:cNvSpPr>
          <p:nvPr>
            <p:ph type="subTitle" idx="4294967295"/>
          </p:nvPr>
        </p:nvSpPr>
        <p:spPr>
          <a:xfrm>
            <a:off x="6451500" y="3048400"/>
            <a:ext cx="785700" cy="1224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6000" b="1">
                <a:solidFill>
                  <a:srgbClr val="999999"/>
                </a:solidFill>
                <a:latin typeface="Montserrat Medium"/>
                <a:ea typeface="Montserrat Medium"/>
                <a:cs typeface="Montserrat Medium"/>
                <a:sym typeface="Montserrat Medium"/>
              </a:rPr>
              <a:t>2</a:t>
            </a:r>
            <a:endParaRPr sz="6000" b="1">
              <a:solidFill>
                <a:srgbClr val="999999"/>
              </a:solidFill>
              <a:latin typeface="Montserrat Medium"/>
              <a:ea typeface="Montserrat Medium"/>
              <a:cs typeface="Montserrat Medium"/>
              <a:sym typeface="Montserrat Medium"/>
            </a:endParaRPr>
          </a:p>
        </p:txBody>
      </p:sp>
      <p:pic>
        <p:nvPicPr>
          <p:cNvPr id="306" name="Google Shape;306;p43"/>
          <p:cNvPicPr preferRelativeResize="0"/>
          <p:nvPr/>
        </p:nvPicPr>
        <p:blipFill>
          <a:blip r:embed="rId5">
            <a:alphaModFix/>
          </a:blip>
          <a:stretch>
            <a:fillRect/>
          </a:stretch>
        </p:blipFill>
        <p:spPr>
          <a:xfrm>
            <a:off x="4411825" y="1261022"/>
            <a:ext cx="4622101" cy="2135752"/>
          </a:xfrm>
          <a:prstGeom prst="rect">
            <a:avLst/>
          </a:prstGeom>
          <a:noFill/>
          <a:ln>
            <a:noFill/>
          </a:ln>
        </p:spPr>
      </p:pic>
      <p:sp>
        <p:nvSpPr>
          <p:cNvPr id="307" name="Google Shape;307;p43"/>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308" name="Google Shape;308;p43"/>
          <p:cNvPicPr preferRelativeResize="0"/>
          <p:nvPr/>
        </p:nvPicPr>
        <p:blipFill rotWithShape="1">
          <a:blip r:embed="rId6">
            <a:alphaModFix/>
          </a:blip>
          <a:srcRect/>
          <a:stretch/>
        </p:blipFill>
        <p:spPr>
          <a:xfrm>
            <a:off x="8248325" y="4727240"/>
            <a:ext cx="642925" cy="2879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4"/>
          <p:cNvPicPr preferRelativeResize="0"/>
          <p:nvPr/>
        </p:nvPicPr>
        <p:blipFill>
          <a:blip r:embed="rId3">
            <a:alphaModFix/>
          </a:blip>
          <a:stretch>
            <a:fillRect/>
          </a:stretch>
        </p:blipFill>
        <p:spPr>
          <a:xfrm>
            <a:off x="443698" y="1193075"/>
            <a:ext cx="3659150" cy="2195500"/>
          </a:xfrm>
          <a:prstGeom prst="rect">
            <a:avLst/>
          </a:prstGeom>
          <a:noFill/>
          <a:ln>
            <a:noFill/>
          </a:ln>
        </p:spPr>
      </p:pic>
      <p:sp>
        <p:nvSpPr>
          <p:cNvPr id="314" name="Google Shape;314;p44"/>
          <p:cNvSpPr txBox="1">
            <a:spLocks noGrp="1"/>
          </p:cNvSpPr>
          <p:nvPr>
            <p:ph type="subTitle" idx="4294967295"/>
          </p:nvPr>
        </p:nvSpPr>
        <p:spPr>
          <a:xfrm>
            <a:off x="354725" y="165000"/>
            <a:ext cx="3879900" cy="1220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Mainframe computing </a:t>
            </a:r>
            <a:br>
              <a:rPr lang="en" sz="2000" b="1">
                <a:solidFill>
                  <a:schemeClr val="accent2"/>
                </a:solidFill>
                <a:latin typeface="Montserrat Medium"/>
                <a:ea typeface="Montserrat Medium"/>
                <a:cs typeface="Montserrat Medium"/>
                <a:sym typeface="Montserrat Medium"/>
              </a:rPr>
            </a:br>
            <a:r>
              <a:rPr lang="en" sz="2000" b="1">
                <a:solidFill>
                  <a:schemeClr val="accent2"/>
                </a:solidFill>
                <a:latin typeface="Montserrat Medium"/>
                <a:ea typeface="Montserrat Medium"/>
                <a:cs typeface="Montserrat Medium"/>
                <a:sym typeface="Montserrat Medium"/>
              </a:rPr>
              <a:t>30 years ago.</a:t>
            </a:r>
            <a:endParaRPr sz="2000" b="1">
              <a:solidFill>
                <a:schemeClr val="accent2"/>
              </a:solidFill>
              <a:latin typeface="Montserrat Medium"/>
              <a:ea typeface="Montserrat Medium"/>
              <a:cs typeface="Montserrat Medium"/>
              <a:sym typeface="Montserrat Medium"/>
            </a:endParaRPr>
          </a:p>
        </p:txBody>
      </p:sp>
      <p:sp>
        <p:nvSpPr>
          <p:cNvPr id="315" name="Google Shape;315;p44"/>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002060"/>
                </a:solidFill>
                <a:latin typeface="Roboto"/>
                <a:ea typeface="Roboto"/>
                <a:cs typeface="Roboto"/>
                <a:sym typeface="Roboto"/>
              </a:rPr>
              <a:t>©2019 Oveit, Inc. Proprietary and Confidential</a:t>
            </a:r>
            <a:endParaRPr sz="800" b="0" i="0" u="none" strike="noStrike" cap="none">
              <a:solidFill>
                <a:srgbClr val="002060"/>
              </a:solidFill>
              <a:latin typeface="Roboto"/>
              <a:ea typeface="Roboto"/>
              <a:cs typeface="Roboto"/>
              <a:sym typeface="Roboto"/>
            </a:endParaRPr>
          </a:p>
        </p:txBody>
      </p:sp>
      <p:pic>
        <p:nvPicPr>
          <p:cNvPr id="316" name="Google Shape;316;p44"/>
          <p:cNvPicPr preferRelativeResize="0"/>
          <p:nvPr/>
        </p:nvPicPr>
        <p:blipFill rotWithShape="1">
          <a:blip r:embed="rId4">
            <a:alphaModFix/>
          </a:blip>
          <a:srcRect/>
          <a:stretch/>
        </p:blipFill>
        <p:spPr>
          <a:xfrm>
            <a:off x="8248325" y="4727240"/>
            <a:ext cx="642925" cy="287960"/>
          </a:xfrm>
          <a:prstGeom prst="rect">
            <a:avLst/>
          </a:prstGeom>
          <a:noFill/>
          <a:ln>
            <a:noFill/>
          </a:ln>
        </p:spPr>
      </p:pic>
      <p:pic>
        <p:nvPicPr>
          <p:cNvPr id="317" name="Google Shape;317;p44"/>
          <p:cNvPicPr preferRelativeResize="0"/>
          <p:nvPr/>
        </p:nvPicPr>
        <p:blipFill>
          <a:blip r:embed="rId5">
            <a:alphaModFix/>
          </a:blip>
          <a:stretch>
            <a:fillRect/>
          </a:stretch>
        </p:blipFill>
        <p:spPr>
          <a:xfrm>
            <a:off x="5410399" y="1165025"/>
            <a:ext cx="3335375" cy="2223551"/>
          </a:xfrm>
          <a:prstGeom prst="rect">
            <a:avLst/>
          </a:prstGeom>
          <a:noFill/>
          <a:ln>
            <a:noFill/>
          </a:ln>
        </p:spPr>
      </p:pic>
      <p:sp>
        <p:nvSpPr>
          <p:cNvPr id="318" name="Google Shape;318;p44"/>
          <p:cNvSpPr txBox="1">
            <a:spLocks noGrp="1"/>
          </p:cNvSpPr>
          <p:nvPr>
            <p:ph type="subTitle" idx="4294967295"/>
          </p:nvPr>
        </p:nvSpPr>
        <p:spPr>
          <a:xfrm>
            <a:off x="5011350" y="165000"/>
            <a:ext cx="3879900" cy="1220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2000" b="1">
                <a:solidFill>
                  <a:schemeClr val="accent2"/>
                </a:solidFill>
                <a:latin typeface="Montserrat Medium"/>
                <a:ea typeface="Montserrat Medium"/>
                <a:cs typeface="Montserrat Medium"/>
                <a:sym typeface="Montserrat Medium"/>
              </a:rPr>
              <a:t>“Cloud” payments </a:t>
            </a:r>
            <a:br>
              <a:rPr lang="en" sz="2000" b="1">
                <a:solidFill>
                  <a:schemeClr val="accent2"/>
                </a:solidFill>
                <a:latin typeface="Montserrat Medium"/>
                <a:ea typeface="Montserrat Medium"/>
                <a:cs typeface="Montserrat Medium"/>
                <a:sym typeface="Montserrat Medium"/>
              </a:rPr>
            </a:br>
            <a:r>
              <a:rPr lang="en" sz="2000" b="1">
                <a:solidFill>
                  <a:schemeClr val="accent2"/>
                </a:solidFill>
                <a:latin typeface="Montserrat Medium"/>
                <a:ea typeface="Montserrat Medium"/>
                <a:cs typeface="Montserrat Medium"/>
                <a:sym typeface="Montserrat Medium"/>
              </a:rPr>
              <a:t>now.</a:t>
            </a:r>
            <a:endParaRPr sz="2000" b="1">
              <a:solidFill>
                <a:schemeClr val="accent2"/>
              </a:solidFill>
              <a:latin typeface="Montserrat Medium"/>
              <a:ea typeface="Montserrat Medium"/>
              <a:cs typeface="Montserrat Medium"/>
              <a:sym typeface="Montserrat Medium"/>
            </a:endParaRPr>
          </a:p>
        </p:txBody>
      </p:sp>
      <p:sp>
        <p:nvSpPr>
          <p:cNvPr id="319" name="Google Shape;319;p44"/>
          <p:cNvSpPr txBox="1">
            <a:spLocks noGrp="1"/>
          </p:cNvSpPr>
          <p:nvPr>
            <p:ph type="subTitle" idx="4294967295"/>
          </p:nvPr>
        </p:nvSpPr>
        <p:spPr>
          <a:xfrm>
            <a:off x="931150" y="3483850"/>
            <a:ext cx="7460400" cy="1005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000" b="1">
                <a:solidFill>
                  <a:schemeClr val="accent2"/>
                </a:solidFill>
                <a:latin typeface="Montserrat Medium"/>
                <a:ea typeface="Montserrat Medium"/>
                <a:cs typeface="Montserrat Medium"/>
                <a:sym typeface="Montserrat Medium"/>
              </a:rPr>
              <a:t>The payments industry is stuck with the idea of mainframe computing.</a:t>
            </a:r>
            <a:endParaRPr sz="1000" b="1">
              <a:solidFill>
                <a:schemeClr val="accent2"/>
              </a:solidFill>
              <a:latin typeface="Montserrat Medium"/>
              <a:ea typeface="Montserrat Medium"/>
              <a:cs typeface="Montserrat Medium"/>
              <a:sym typeface="Montserrat Medium"/>
            </a:endParaRPr>
          </a:p>
          <a:p>
            <a:pPr marL="0" marR="0" lvl="0" indent="0" algn="ctr" rtl="0">
              <a:lnSpc>
                <a:spcPct val="115000"/>
              </a:lnSpc>
              <a:spcBef>
                <a:spcPts val="1600"/>
              </a:spcBef>
              <a:spcAft>
                <a:spcPts val="0"/>
              </a:spcAft>
              <a:buClr>
                <a:schemeClr val="dk2"/>
              </a:buClr>
              <a:buSzPts val="1800"/>
              <a:buFont typeface="Roboto"/>
              <a:buNone/>
            </a:pPr>
            <a:r>
              <a:rPr lang="en" sz="1000" b="1">
                <a:solidFill>
                  <a:schemeClr val="accent2"/>
                </a:solidFill>
                <a:latin typeface="Montserrat Medium"/>
                <a:ea typeface="Montserrat Medium"/>
                <a:cs typeface="Montserrat Medium"/>
                <a:sym typeface="Montserrat Medium"/>
              </a:rPr>
              <a:t>With 22 bln. IOT (Internet of Things) devices in 2025, that just won’t work anymore.</a:t>
            </a:r>
            <a:endParaRPr sz="1000" b="1">
              <a:solidFill>
                <a:schemeClr val="accent2"/>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sldNum" idx="12"/>
          </p:nvPr>
        </p:nvSpPr>
        <p:spPr>
          <a:xfrm>
            <a:off x="8595300" y="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325" name="Google Shape;325;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6" name="Google Shape;326;p45"/>
          <p:cNvSpPr/>
          <p:nvPr/>
        </p:nvSpPr>
        <p:spPr>
          <a:xfrm>
            <a:off x="222175" y="182475"/>
            <a:ext cx="8631900" cy="217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 name="Google Shape;327;p45"/>
          <p:cNvSpPr txBox="1">
            <a:spLocks noGrp="1"/>
          </p:cNvSpPr>
          <p:nvPr>
            <p:ph type="subTitle" idx="4294967295"/>
          </p:nvPr>
        </p:nvSpPr>
        <p:spPr>
          <a:xfrm>
            <a:off x="685225" y="182475"/>
            <a:ext cx="7705800" cy="2045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chemeClr val="dk2"/>
              </a:buClr>
              <a:buSzPts val="1800"/>
              <a:buFont typeface="Roboto"/>
              <a:buNone/>
            </a:pPr>
            <a:r>
              <a:rPr lang="en" sz="1400" b="1">
                <a:solidFill>
                  <a:schemeClr val="dk1"/>
                </a:solidFill>
                <a:latin typeface="Montserrat Medium"/>
                <a:ea typeface="Montserrat Medium"/>
                <a:cs typeface="Montserrat Medium"/>
                <a:sym typeface="Montserrat Medium"/>
              </a:rPr>
              <a:t>Oveit moves payments at the</a:t>
            </a:r>
            <a:br>
              <a:rPr lang="en" sz="1400" b="1">
                <a:solidFill>
                  <a:schemeClr val="dk1"/>
                </a:solidFill>
                <a:latin typeface="Montserrat Medium"/>
                <a:ea typeface="Montserrat Medium"/>
                <a:cs typeface="Montserrat Medium"/>
                <a:sym typeface="Montserrat Medium"/>
              </a:rPr>
            </a:br>
            <a:r>
              <a:rPr lang="en" sz="1400" b="1" i="1">
                <a:solidFill>
                  <a:schemeClr val="dk1"/>
                </a:solidFill>
                <a:latin typeface="Montserrat Medium"/>
                <a:ea typeface="Montserrat Medium"/>
                <a:cs typeface="Montserrat Medium"/>
                <a:sym typeface="Montserrat Medium"/>
              </a:rPr>
              <a:t>edge of the cloud</a:t>
            </a:r>
            <a:r>
              <a:rPr lang="en" sz="1400" b="1">
                <a:solidFill>
                  <a:schemeClr val="dk1"/>
                </a:solidFill>
                <a:latin typeface="Montserrat Medium"/>
                <a:ea typeface="Montserrat Medium"/>
                <a:cs typeface="Montserrat Medium"/>
                <a:sym typeface="Montserrat Medium"/>
              </a:rPr>
              <a:t>, where they actually happen.</a:t>
            </a:r>
            <a:br>
              <a:rPr lang="en" sz="1400" b="1">
                <a:solidFill>
                  <a:schemeClr val="dk1"/>
                </a:solidFill>
                <a:latin typeface="Montserrat Medium"/>
                <a:ea typeface="Montserrat Medium"/>
                <a:cs typeface="Montserrat Medium"/>
                <a:sym typeface="Montserrat Medium"/>
              </a:rPr>
            </a:br>
            <a:r>
              <a:rPr lang="en" sz="1400">
                <a:solidFill>
                  <a:schemeClr val="dk1"/>
                </a:solidFill>
                <a:latin typeface="Montserrat"/>
                <a:ea typeface="Montserrat"/>
                <a:cs typeface="Montserrat"/>
                <a:sym typeface="Montserrat"/>
              </a:rPr>
              <a:t/>
            </a:r>
            <a:br>
              <a:rPr lang="en" sz="1400">
                <a:solidFill>
                  <a:schemeClr val="dk1"/>
                </a:solidFill>
                <a:latin typeface="Montserrat"/>
                <a:ea typeface="Montserrat"/>
                <a:cs typeface="Montserrat"/>
                <a:sym typeface="Montserrat"/>
              </a:rPr>
            </a:br>
            <a:r>
              <a:rPr lang="en" sz="1400">
                <a:solidFill>
                  <a:schemeClr val="dk1"/>
                </a:solidFill>
                <a:latin typeface="Montserrat"/>
                <a:ea typeface="Montserrat"/>
                <a:cs typeface="Montserrat"/>
                <a:sym typeface="Montserrat"/>
              </a:rPr>
              <a:t>1. save 90% of transactions workload, </a:t>
            </a:r>
            <a:br>
              <a:rPr lang="en" sz="1400">
                <a:solidFill>
                  <a:schemeClr val="dk1"/>
                </a:solidFill>
                <a:latin typeface="Montserrat"/>
                <a:ea typeface="Montserrat"/>
                <a:cs typeface="Montserrat"/>
                <a:sym typeface="Montserrat"/>
              </a:rPr>
            </a:br>
            <a:r>
              <a:rPr lang="en" sz="1400">
                <a:solidFill>
                  <a:schemeClr val="dk1"/>
                </a:solidFill>
                <a:latin typeface="Montserrat"/>
                <a:ea typeface="Montserrat"/>
                <a:cs typeface="Montserrat"/>
                <a:sym typeface="Montserrat"/>
              </a:rPr>
              <a:t>2. increase revenue 30 to 60%</a:t>
            </a:r>
            <a:br>
              <a:rPr lang="en" sz="1400">
                <a:solidFill>
                  <a:schemeClr val="dk1"/>
                </a:solidFill>
                <a:latin typeface="Montserrat"/>
                <a:ea typeface="Montserrat"/>
                <a:cs typeface="Montserrat"/>
                <a:sym typeface="Montserrat"/>
              </a:rPr>
            </a:br>
            <a:r>
              <a:rPr lang="en" sz="1400">
                <a:solidFill>
                  <a:schemeClr val="dk1"/>
                </a:solidFill>
                <a:latin typeface="Montserrat"/>
                <a:ea typeface="Montserrat"/>
                <a:cs typeface="Montserrat"/>
                <a:sym typeface="Montserrat"/>
              </a:rPr>
              <a:t>3. get valuable data insights in consumer behavior. </a:t>
            </a:r>
            <a:endParaRPr sz="1400">
              <a:solidFill>
                <a:schemeClr val="dk1"/>
              </a:solidFill>
              <a:latin typeface="Montserrat"/>
              <a:ea typeface="Montserrat"/>
              <a:cs typeface="Montserrat"/>
              <a:sym typeface="Montserrat"/>
            </a:endParaRPr>
          </a:p>
        </p:txBody>
      </p:sp>
      <p:sp>
        <p:nvSpPr>
          <p:cNvPr id="328" name="Google Shape;328;p45"/>
          <p:cNvSpPr txBox="1"/>
          <p:nvPr/>
        </p:nvSpPr>
        <p:spPr>
          <a:xfrm>
            <a:off x="246118" y="4799799"/>
            <a:ext cx="25158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Roboto"/>
                <a:ea typeface="Roboto"/>
                <a:cs typeface="Roboto"/>
                <a:sym typeface="Roboto"/>
              </a:rPr>
              <a:t>©2019 Oveit, Inc. Proprietary and Confidential</a:t>
            </a:r>
            <a:endParaRPr sz="800" b="0" i="0" u="none" strike="noStrike" cap="none">
              <a:solidFill>
                <a:srgbClr val="FFFFFF"/>
              </a:solidFill>
              <a:latin typeface="Roboto"/>
              <a:ea typeface="Roboto"/>
              <a:cs typeface="Roboto"/>
              <a:sym typeface="Roboto"/>
            </a:endParaRPr>
          </a:p>
        </p:txBody>
      </p:sp>
      <p:pic>
        <p:nvPicPr>
          <p:cNvPr id="329" name="Google Shape;329;p45"/>
          <p:cNvPicPr preferRelativeResize="0"/>
          <p:nvPr/>
        </p:nvPicPr>
        <p:blipFill rotWithShape="1">
          <a:blip r:embed="rId4">
            <a:alphaModFix/>
          </a:blip>
          <a:srcRect/>
          <a:stretch/>
        </p:blipFill>
        <p:spPr>
          <a:xfrm>
            <a:off x="8248325" y="4727240"/>
            <a:ext cx="642925" cy="287960"/>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844</Words>
  <Application>Microsoft Office PowerPoint</Application>
  <PresentationFormat>On-screen Show (16:9)</PresentationFormat>
  <Paragraphs>233</Paragraphs>
  <Slides>22</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Montserrat Medium</vt:lpstr>
      <vt:lpstr>Arial</vt:lpstr>
      <vt:lpstr>Noto Sans Symbols</vt:lpstr>
      <vt:lpstr>Roboto Medium</vt:lpstr>
      <vt:lpstr>Montserrat</vt:lpstr>
      <vt:lpstr>Roboto</vt:lpstr>
      <vt:lpstr>Geometric</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Customers’ feedback</vt:lpstr>
      <vt:lpstr>Viral marketing model</vt:lpstr>
      <vt:lpstr>Freemium revenue model</vt:lpstr>
      <vt:lpstr>Market</vt:lpstr>
      <vt:lpstr>Management Team</vt:lpstr>
      <vt:lpstr>Board of Advisors and Counsel </vt:lpstr>
      <vt:lpstr>Competition</vt:lpstr>
      <vt:lpstr>We are raising pre-series A SAFE </vt:lpstr>
      <vt:lpstr>Explore our technology. Click to play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Oveit</dc:creator>
  <cp:lastModifiedBy>Oveit</cp:lastModifiedBy>
  <cp:revision>3</cp:revision>
  <dcterms:modified xsi:type="dcterms:W3CDTF">2019-05-06T13:43:49Z</dcterms:modified>
</cp:coreProperties>
</file>