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embeddedFontLst>
    <p:embeddedFont>
      <p:font typeface="Libre Franklin"/>
      <p:regular r:id="rId18"/>
      <p:bold r:id="rId19"/>
      <p:italic r:id="rId20"/>
      <p:boldItalic r:id="rId21"/>
    </p:embeddedFont>
    <p:embeddedFont>
      <p:font typeface="Open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ibreFranklin-italic.fntdata"/><Relationship Id="rId22" Type="http://schemas.openxmlformats.org/officeDocument/2006/relationships/font" Target="fonts/OpenSans-regular.fntdata"/><Relationship Id="rId21" Type="http://schemas.openxmlformats.org/officeDocument/2006/relationships/font" Target="fonts/LibreFranklin-boldItalic.fntdata"/><Relationship Id="rId24" Type="http://schemas.openxmlformats.org/officeDocument/2006/relationships/font" Target="fonts/OpenSans-italic.fntdata"/><Relationship Id="rId23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5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LibreFranklin-bold.fntdata"/><Relationship Id="rId18" Type="http://schemas.openxmlformats.org/officeDocument/2006/relationships/font" Target="fonts/LibreFrankli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1.Hi….. I’m Vasile, from Beez, one of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Fastest Growing,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startup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THAT </a:t>
            </a:r>
            <a:r>
              <a:rPr b="1" lang="en-US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POSITIVELY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 impacts consumers and merchants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alike</a:t>
            </a:r>
            <a:endParaRPr/>
          </a:p>
        </p:txBody>
      </p:sp>
      <p:sp>
        <p:nvSpPr>
          <p:cNvPr id="161" name="Google Shape;16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g56a01bb38a_3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8. This is our results after 8 months </a:t>
            </a:r>
            <a:r>
              <a:rPr b="1" lang="en-US">
                <a:latin typeface="Arial"/>
                <a:ea typeface="Arial"/>
                <a:cs typeface="Arial"/>
                <a:sym typeface="Arial"/>
              </a:rPr>
              <a:t>(5 sec break)</a:t>
            </a:r>
            <a:endParaRPr b="1"/>
          </a:p>
        </p:txBody>
      </p:sp>
      <p:sp>
        <p:nvSpPr>
          <p:cNvPr id="450" name="Google Shape;450;g56a01bb38a_3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6a01bb38a_3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g56a01bb38a_3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g56a01bb38a_3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572ec8df0e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g572ec8df0e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590260646b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g590260646b_0_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56a01bb38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g56a01bb38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1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p18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0" name="Google Shape;120;p18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6" name="Google Shape;136;p21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7" name="Google Shape;137;p2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2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4" name="Google Shape;144;p2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2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24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p2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54486" y="2674897"/>
            <a:ext cx="3283027" cy="1360801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5"/>
          <p:cNvSpPr/>
          <p:nvPr/>
        </p:nvSpPr>
        <p:spPr>
          <a:xfrm>
            <a:off x="636416" y="-59594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5"/>
          <p:cNvSpPr/>
          <p:nvPr/>
        </p:nvSpPr>
        <p:spPr>
          <a:xfrm>
            <a:off x="36809" y="-906084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25"/>
          <p:cNvSpPr/>
          <p:nvPr/>
        </p:nvSpPr>
        <p:spPr>
          <a:xfrm>
            <a:off x="51799" y="-244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25"/>
          <p:cNvSpPr/>
          <p:nvPr/>
        </p:nvSpPr>
        <p:spPr>
          <a:xfrm>
            <a:off x="678300" y="139008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4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5"/>
          <p:cNvSpPr/>
          <p:nvPr/>
        </p:nvSpPr>
        <p:spPr>
          <a:xfrm>
            <a:off x="666396" y="718494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5"/>
          <p:cNvSpPr/>
          <p:nvPr/>
        </p:nvSpPr>
        <p:spPr>
          <a:xfrm>
            <a:off x="1236023" y="-28580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5"/>
          <p:cNvSpPr/>
          <p:nvPr/>
        </p:nvSpPr>
        <p:spPr>
          <a:xfrm>
            <a:off x="-565884" y="93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86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5"/>
          <p:cNvSpPr/>
          <p:nvPr/>
        </p:nvSpPr>
        <p:spPr>
          <a:xfrm>
            <a:off x="50256" y="399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2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5"/>
          <p:cNvSpPr/>
          <p:nvPr/>
        </p:nvSpPr>
        <p:spPr>
          <a:xfrm>
            <a:off x="1236022" y="374256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5"/>
          <p:cNvSpPr txBox="1"/>
          <p:nvPr/>
        </p:nvSpPr>
        <p:spPr>
          <a:xfrm>
            <a:off x="798322" y="1378761"/>
            <a:ext cx="6081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174" name="Google Shape;174;p25"/>
          <p:cNvSpPr txBox="1"/>
          <p:nvPr/>
        </p:nvSpPr>
        <p:spPr>
          <a:xfrm>
            <a:off x="1349542" y="381851"/>
            <a:ext cx="359340" cy="65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175" name="Google Shape;175;p25"/>
          <p:cNvSpPr txBox="1"/>
          <p:nvPr/>
        </p:nvSpPr>
        <p:spPr>
          <a:xfrm>
            <a:off x="186502" y="381850"/>
            <a:ext cx="35299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176" name="Google Shape;176;p25"/>
          <p:cNvSpPr/>
          <p:nvPr/>
        </p:nvSpPr>
        <p:spPr>
          <a:xfrm>
            <a:off x="649822" y="6198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5"/>
          <p:cNvSpPr/>
          <p:nvPr/>
        </p:nvSpPr>
        <p:spPr>
          <a:xfrm>
            <a:off x="50256" y="108408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5"/>
          <p:cNvSpPr/>
          <p:nvPr/>
        </p:nvSpPr>
        <p:spPr>
          <a:xfrm>
            <a:off x="1256342" y="102584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5"/>
          <p:cNvSpPr/>
          <p:nvPr/>
        </p:nvSpPr>
        <p:spPr>
          <a:xfrm>
            <a:off x="1277217" y="171909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5"/>
          <p:cNvSpPr/>
          <p:nvPr/>
        </p:nvSpPr>
        <p:spPr>
          <a:xfrm>
            <a:off x="1856337" y="133184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5"/>
          <p:cNvSpPr/>
          <p:nvPr/>
        </p:nvSpPr>
        <p:spPr>
          <a:xfrm>
            <a:off x="3714515" y="-38588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25"/>
          <p:cNvSpPr txBox="1"/>
          <p:nvPr/>
        </p:nvSpPr>
        <p:spPr>
          <a:xfrm>
            <a:off x="3855283" y="-38588"/>
            <a:ext cx="359340" cy="65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183" name="Google Shape;183;p25"/>
          <p:cNvSpPr/>
          <p:nvPr/>
        </p:nvSpPr>
        <p:spPr>
          <a:xfrm>
            <a:off x="10659003" y="630424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4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5"/>
          <p:cNvSpPr txBox="1"/>
          <p:nvPr/>
        </p:nvSpPr>
        <p:spPr>
          <a:xfrm>
            <a:off x="10779025" y="6292922"/>
            <a:ext cx="6081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185" name="Google Shape;185;p25"/>
          <p:cNvSpPr/>
          <p:nvPr/>
        </p:nvSpPr>
        <p:spPr>
          <a:xfrm>
            <a:off x="11237045" y="594000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5"/>
          <p:cNvSpPr/>
          <p:nvPr/>
        </p:nvSpPr>
        <p:spPr>
          <a:xfrm>
            <a:off x="11257920" y="6633253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5"/>
          <p:cNvSpPr/>
          <p:nvPr/>
        </p:nvSpPr>
        <p:spPr>
          <a:xfrm>
            <a:off x="11837040" y="624600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4"/>
          <p:cNvSpPr txBox="1"/>
          <p:nvPr>
            <p:ph type="title"/>
          </p:nvPr>
        </p:nvSpPr>
        <p:spPr>
          <a:xfrm>
            <a:off x="2189132" y="326199"/>
            <a:ext cx="10515600" cy="1127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Open Sans"/>
              <a:buNone/>
            </a:pPr>
            <a:r>
              <a:rPr b="1" lang="en-US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Business Model</a:t>
            </a:r>
            <a:endParaRPr/>
          </a:p>
        </p:txBody>
      </p:sp>
      <p:sp>
        <p:nvSpPr>
          <p:cNvPr id="377" name="Google Shape;377;p34"/>
          <p:cNvSpPr/>
          <p:nvPr/>
        </p:nvSpPr>
        <p:spPr>
          <a:xfrm>
            <a:off x="636416" y="-59594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34"/>
          <p:cNvSpPr/>
          <p:nvPr/>
        </p:nvSpPr>
        <p:spPr>
          <a:xfrm>
            <a:off x="51799" y="-244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4"/>
          <p:cNvSpPr/>
          <p:nvPr/>
        </p:nvSpPr>
        <p:spPr>
          <a:xfrm>
            <a:off x="678300" y="139008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4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34"/>
          <p:cNvSpPr/>
          <p:nvPr/>
        </p:nvSpPr>
        <p:spPr>
          <a:xfrm>
            <a:off x="666396" y="718494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34"/>
          <p:cNvSpPr/>
          <p:nvPr/>
        </p:nvSpPr>
        <p:spPr>
          <a:xfrm>
            <a:off x="1236023" y="-28580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34"/>
          <p:cNvSpPr/>
          <p:nvPr/>
        </p:nvSpPr>
        <p:spPr>
          <a:xfrm>
            <a:off x="-565884" y="93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86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34"/>
          <p:cNvSpPr/>
          <p:nvPr/>
        </p:nvSpPr>
        <p:spPr>
          <a:xfrm>
            <a:off x="50256" y="399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2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34"/>
          <p:cNvSpPr/>
          <p:nvPr/>
        </p:nvSpPr>
        <p:spPr>
          <a:xfrm>
            <a:off x="1236022" y="374256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34"/>
          <p:cNvSpPr txBox="1"/>
          <p:nvPr/>
        </p:nvSpPr>
        <p:spPr>
          <a:xfrm>
            <a:off x="798322" y="1378761"/>
            <a:ext cx="6081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86" name="Google Shape;386;p34"/>
          <p:cNvSpPr txBox="1"/>
          <p:nvPr/>
        </p:nvSpPr>
        <p:spPr>
          <a:xfrm>
            <a:off x="1349542" y="381851"/>
            <a:ext cx="359340" cy="65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87" name="Google Shape;387;p34"/>
          <p:cNvSpPr txBox="1"/>
          <p:nvPr/>
        </p:nvSpPr>
        <p:spPr>
          <a:xfrm>
            <a:off x="186502" y="381850"/>
            <a:ext cx="35299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88" name="Google Shape;388;p34"/>
          <p:cNvSpPr/>
          <p:nvPr/>
        </p:nvSpPr>
        <p:spPr>
          <a:xfrm>
            <a:off x="649822" y="6198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34"/>
          <p:cNvSpPr/>
          <p:nvPr/>
        </p:nvSpPr>
        <p:spPr>
          <a:xfrm>
            <a:off x="50256" y="108408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34"/>
          <p:cNvSpPr/>
          <p:nvPr/>
        </p:nvSpPr>
        <p:spPr>
          <a:xfrm>
            <a:off x="1256342" y="102584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34"/>
          <p:cNvSpPr txBox="1"/>
          <p:nvPr/>
        </p:nvSpPr>
        <p:spPr>
          <a:xfrm>
            <a:off x="1359747" y="4551124"/>
            <a:ext cx="38349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Total </a:t>
            </a: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transaction</a:t>
            </a: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Volume</a:t>
            </a:r>
            <a:endParaRPr b="1"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Aprilie 2019</a:t>
            </a:r>
            <a:endParaRPr b="1"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2" name="Google Shape;392;p34"/>
          <p:cNvSpPr txBox="1"/>
          <p:nvPr/>
        </p:nvSpPr>
        <p:spPr>
          <a:xfrm>
            <a:off x="7740450" y="5281424"/>
            <a:ext cx="24858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30 mil</a:t>
            </a:r>
            <a:r>
              <a:rPr lang="en-US" sz="3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euro </a:t>
            </a:r>
            <a:endParaRPr sz="30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93" name="Google Shape;393;p34"/>
          <p:cNvSpPr txBox="1"/>
          <p:nvPr/>
        </p:nvSpPr>
        <p:spPr>
          <a:xfrm>
            <a:off x="6941400" y="4480325"/>
            <a:ext cx="41145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To</a:t>
            </a: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tal transaction Volume</a:t>
            </a:r>
            <a:endParaRPr b="1"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Aprilie 2020</a:t>
            </a:r>
            <a:endParaRPr b="1"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4" name="Google Shape;394;p34"/>
          <p:cNvSpPr txBox="1"/>
          <p:nvPr/>
        </p:nvSpPr>
        <p:spPr>
          <a:xfrm>
            <a:off x="1923900" y="5232000"/>
            <a:ext cx="2870700" cy="8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2,5 mil EUR</a:t>
            </a:r>
            <a:endParaRPr sz="3000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60% made in last 3 </a:t>
            </a:r>
            <a:r>
              <a:rPr lang="en-US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months</a:t>
            </a:r>
            <a:endParaRPr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id="395" name="Google Shape;395;p34"/>
          <p:cNvPicPr preferRelativeResize="0"/>
          <p:nvPr/>
        </p:nvPicPr>
        <p:blipFill rotWithShape="1">
          <a:blip r:embed="rId3">
            <a:alphaModFix/>
          </a:blip>
          <a:srcRect b="0" l="15384" r="50000" t="0"/>
          <a:stretch/>
        </p:blipFill>
        <p:spPr>
          <a:xfrm>
            <a:off x="5045348" y="4706400"/>
            <a:ext cx="1582476" cy="1178625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34"/>
          <p:cNvSpPr txBox="1"/>
          <p:nvPr/>
        </p:nvSpPr>
        <p:spPr>
          <a:xfrm>
            <a:off x="1051975" y="2240625"/>
            <a:ext cx="10388100" cy="18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B927"/>
                </a:solidFill>
                <a:latin typeface="Open Sans"/>
                <a:ea typeface="Open Sans"/>
                <a:cs typeface="Open Sans"/>
                <a:sym typeface="Open Sans"/>
              </a:rPr>
              <a:t>Cashback Channel </a:t>
            </a:r>
            <a:r>
              <a:rPr lang="en-US" sz="2400">
                <a:solidFill>
                  <a:srgbClr val="FFB927"/>
                </a:solidFill>
                <a:latin typeface="Open Sans"/>
                <a:ea typeface="Open Sans"/>
                <a:cs typeface="Open Sans"/>
                <a:sym typeface="Open Sans"/>
              </a:rPr>
              <a:t>    </a:t>
            </a: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+ </a:t>
            </a:r>
            <a:r>
              <a:rPr b="1"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0,7-3% </a:t>
            </a: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/Transaction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                  </a:t>
            </a:r>
            <a:r>
              <a:rPr lang="en-US" sz="3000">
                <a:solidFill>
                  <a:srgbClr val="FFB927"/>
                </a:solidFill>
                <a:latin typeface="Open Sans"/>
                <a:ea typeface="Open Sans"/>
                <a:cs typeface="Open Sans"/>
                <a:sym typeface="Open Sans"/>
              </a:rPr>
              <a:t>BeezPay</a:t>
            </a:r>
            <a:r>
              <a:rPr lang="en-US" sz="2400">
                <a:solidFill>
                  <a:srgbClr val="FFB927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   + </a:t>
            </a:r>
            <a:r>
              <a:rPr b="1"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5-10%</a:t>
            </a: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/Transaction + cashback (</a:t>
            </a:r>
            <a:r>
              <a:rPr b="1"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0,7-3%)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7" name="Google Shape;397;p34"/>
          <p:cNvSpPr txBox="1"/>
          <p:nvPr/>
        </p:nvSpPr>
        <p:spPr>
          <a:xfrm>
            <a:off x="3706025" y="1778934"/>
            <a:ext cx="3641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2 </a:t>
            </a:r>
            <a:r>
              <a:rPr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Revenue Strings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35"/>
          <p:cNvSpPr txBox="1"/>
          <p:nvPr>
            <p:ph type="title"/>
          </p:nvPr>
        </p:nvSpPr>
        <p:spPr>
          <a:xfrm>
            <a:off x="2110060" y="25524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</a:pPr>
            <a:r>
              <a:rPr b="1" lang="en-US">
                <a:latin typeface="Open Sans"/>
                <a:ea typeface="Open Sans"/>
                <a:cs typeface="Open Sans"/>
                <a:sym typeface="Open Sans"/>
              </a:rPr>
              <a:t>Team</a:t>
            </a:r>
            <a:endParaRPr/>
          </a:p>
        </p:txBody>
      </p:sp>
      <p:sp>
        <p:nvSpPr>
          <p:cNvPr id="403" name="Google Shape;403;p35"/>
          <p:cNvSpPr/>
          <p:nvPr/>
        </p:nvSpPr>
        <p:spPr>
          <a:xfrm>
            <a:off x="512697" y="-48771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35"/>
          <p:cNvSpPr/>
          <p:nvPr/>
        </p:nvSpPr>
        <p:spPr>
          <a:xfrm>
            <a:off x="-71920" y="-135786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p35"/>
          <p:cNvSpPr/>
          <p:nvPr/>
        </p:nvSpPr>
        <p:spPr>
          <a:xfrm>
            <a:off x="4880802" y="3548796"/>
            <a:ext cx="1215198" cy="1091307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4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p35"/>
          <p:cNvSpPr/>
          <p:nvPr/>
        </p:nvSpPr>
        <p:spPr>
          <a:xfrm>
            <a:off x="1112304" y="-177569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p35"/>
          <p:cNvSpPr/>
          <p:nvPr/>
        </p:nvSpPr>
        <p:spPr>
          <a:xfrm>
            <a:off x="-689603" y="201248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86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p35"/>
          <p:cNvSpPr/>
          <p:nvPr/>
        </p:nvSpPr>
        <p:spPr>
          <a:xfrm>
            <a:off x="4768410" y="1332752"/>
            <a:ext cx="1269598" cy="10518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p35"/>
          <p:cNvSpPr/>
          <p:nvPr/>
        </p:nvSpPr>
        <p:spPr>
          <a:xfrm>
            <a:off x="5861312" y="1883112"/>
            <a:ext cx="1180987" cy="1047077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p35"/>
          <p:cNvSpPr/>
          <p:nvPr/>
        </p:nvSpPr>
        <p:spPr>
          <a:xfrm>
            <a:off x="8906396" y="1332752"/>
            <a:ext cx="1269598" cy="1091307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p35"/>
          <p:cNvSpPr/>
          <p:nvPr/>
        </p:nvSpPr>
        <p:spPr>
          <a:xfrm>
            <a:off x="6806761" y="2428299"/>
            <a:ext cx="1269598" cy="1091307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35"/>
          <p:cNvSpPr txBox="1"/>
          <p:nvPr/>
        </p:nvSpPr>
        <p:spPr>
          <a:xfrm>
            <a:off x="7047818" y="2748455"/>
            <a:ext cx="89834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Vasile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CEO</a:t>
            </a:r>
            <a:endParaRPr/>
          </a:p>
        </p:txBody>
      </p:sp>
      <p:sp>
        <p:nvSpPr>
          <p:cNvPr id="413" name="Google Shape;413;p35"/>
          <p:cNvSpPr txBox="1"/>
          <p:nvPr/>
        </p:nvSpPr>
        <p:spPr>
          <a:xfrm>
            <a:off x="4794501" y="1487000"/>
            <a:ext cx="10884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Lucian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</a:t>
            </a:r>
            <a:endParaRPr/>
          </a:p>
        </p:txBody>
      </p:sp>
      <p:sp>
        <p:nvSpPr>
          <p:cNvPr id="414" name="Google Shape;414;p35"/>
          <p:cNvSpPr txBox="1"/>
          <p:nvPr/>
        </p:nvSpPr>
        <p:spPr>
          <a:xfrm>
            <a:off x="6067674" y="2105875"/>
            <a:ext cx="9747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Karles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CTO</a:t>
            </a:r>
            <a:endParaRPr/>
          </a:p>
        </p:txBody>
      </p:sp>
      <p:sp>
        <p:nvSpPr>
          <p:cNvPr id="415" name="Google Shape;415;p35"/>
          <p:cNvSpPr txBox="1"/>
          <p:nvPr/>
        </p:nvSpPr>
        <p:spPr>
          <a:xfrm>
            <a:off x="4856662" y="2552664"/>
            <a:ext cx="1340323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Laurentiu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Customer Care</a:t>
            </a:r>
            <a:endParaRPr/>
          </a:p>
        </p:txBody>
      </p:sp>
      <p:sp>
        <p:nvSpPr>
          <p:cNvPr id="416" name="Google Shape;416;p35"/>
          <p:cNvSpPr/>
          <p:nvPr/>
        </p:nvSpPr>
        <p:spPr>
          <a:xfrm>
            <a:off x="7886675" y="1889725"/>
            <a:ext cx="1439400" cy="10914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Ramona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Backend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developer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35"/>
          <p:cNvSpPr/>
          <p:nvPr/>
        </p:nvSpPr>
        <p:spPr>
          <a:xfrm>
            <a:off x="5845768" y="3003143"/>
            <a:ext cx="1180987" cy="104707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2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p35"/>
          <p:cNvSpPr/>
          <p:nvPr/>
        </p:nvSpPr>
        <p:spPr>
          <a:xfrm>
            <a:off x="5807224" y="725307"/>
            <a:ext cx="1269598" cy="1091307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p35"/>
          <p:cNvSpPr/>
          <p:nvPr/>
        </p:nvSpPr>
        <p:spPr>
          <a:xfrm>
            <a:off x="6821336" y="3567097"/>
            <a:ext cx="1269598" cy="1091307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p35"/>
          <p:cNvSpPr/>
          <p:nvPr/>
        </p:nvSpPr>
        <p:spPr>
          <a:xfrm>
            <a:off x="6852738" y="1306659"/>
            <a:ext cx="1269598" cy="1091307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35"/>
          <p:cNvSpPr/>
          <p:nvPr/>
        </p:nvSpPr>
        <p:spPr>
          <a:xfrm>
            <a:off x="4769383" y="2411317"/>
            <a:ext cx="1269598" cy="1091307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35"/>
          <p:cNvSpPr/>
          <p:nvPr/>
        </p:nvSpPr>
        <p:spPr>
          <a:xfrm>
            <a:off x="7856579" y="3012058"/>
            <a:ext cx="1269598" cy="10518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p35"/>
          <p:cNvSpPr/>
          <p:nvPr/>
        </p:nvSpPr>
        <p:spPr>
          <a:xfrm>
            <a:off x="7874532" y="776719"/>
            <a:ext cx="1269598" cy="10518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p35"/>
          <p:cNvSpPr/>
          <p:nvPr/>
        </p:nvSpPr>
        <p:spPr>
          <a:xfrm>
            <a:off x="5861312" y="4090176"/>
            <a:ext cx="1180987" cy="10518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35"/>
          <p:cNvSpPr txBox="1"/>
          <p:nvPr/>
        </p:nvSpPr>
        <p:spPr>
          <a:xfrm>
            <a:off x="7071978" y="1388049"/>
            <a:ext cx="1340323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Doru</a:t>
            </a:r>
            <a:endParaRPr b="1"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Backend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Developer</a:t>
            </a:r>
            <a:endParaRPr/>
          </a:p>
        </p:txBody>
      </p:sp>
      <p:sp>
        <p:nvSpPr>
          <p:cNvPr id="426" name="Google Shape;426;p35"/>
          <p:cNvSpPr txBox="1"/>
          <p:nvPr/>
        </p:nvSpPr>
        <p:spPr>
          <a:xfrm>
            <a:off x="9044111" y="1395342"/>
            <a:ext cx="1340323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David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 Team Management</a:t>
            </a:r>
            <a:endParaRPr/>
          </a:p>
        </p:txBody>
      </p:sp>
      <p:sp>
        <p:nvSpPr>
          <p:cNvPr id="427" name="Google Shape;427;p35"/>
          <p:cNvSpPr txBox="1"/>
          <p:nvPr/>
        </p:nvSpPr>
        <p:spPr>
          <a:xfrm>
            <a:off x="6027537" y="912665"/>
            <a:ext cx="1340323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Mihai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Frontend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Developer</a:t>
            </a:r>
            <a:endParaRPr/>
          </a:p>
        </p:txBody>
      </p:sp>
      <p:sp>
        <p:nvSpPr>
          <p:cNvPr id="428" name="Google Shape;428;p35"/>
          <p:cNvSpPr txBox="1"/>
          <p:nvPr/>
        </p:nvSpPr>
        <p:spPr>
          <a:xfrm>
            <a:off x="8076359" y="897988"/>
            <a:ext cx="1340323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Dragos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Mobile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Developer</a:t>
            </a:r>
            <a:endParaRPr/>
          </a:p>
        </p:txBody>
      </p:sp>
      <p:sp>
        <p:nvSpPr>
          <p:cNvPr id="429" name="Google Shape;429;p35"/>
          <p:cNvSpPr txBox="1"/>
          <p:nvPr/>
        </p:nvSpPr>
        <p:spPr>
          <a:xfrm>
            <a:off x="5975125" y="3236395"/>
            <a:ext cx="1088497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Adriana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Content &amp; PPC</a:t>
            </a:r>
            <a:endParaRPr/>
          </a:p>
        </p:txBody>
      </p:sp>
      <p:sp>
        <p:nvSpPr>
          <p:cNvPr id="430" name="Google Shape;430;p35"/>
          <p:cNvSpPr txBox="1"/>
          <p:nvPr/>
        </p:nvSpPr>
        <p:spPr>
          <a:xfrm>
            <a:off x="8085865" y="3140235"/>
            <a:ext cx="1088497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Sorana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Graphic Designer</a:t>
            </a:r>
            <a:endParaRPr/>
          </a:p>
        </p:txBody>
      </p:sp>
      <p:sp>
        <p:nvSpPr>
          <p:cNvPr id="431" name="Google Shape;431;p35"/>
          <p:cNvSpPr txBox="1"/>
          <p:nvPr/>
        </p:nvSpPr>
        <p:spPr>
          <a:xfrm>
            <a:off x="5068355" y="3737942"/>
            <a:ext cx="1088497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Mirela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Video Content</a:t>
            </a:r>
            <a:endParaRPr/>
          </a:p>
        </p:txBody>
      </p:sp>
      <p:sp>
        <p:nvSpPr>
          <p:cNvPr id="432" name="Google Shape;432;p35"/>
          <p:cNvSpPr/>
          <p:nvPr/>
        </p:nvSpPr>
        <p:spPr>
          <a:xfrm>
            <a:off x="6792422" y="4705895"/>
            <a:ext cx="1269598" cy="1091307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35"/>
          <p:cNvSpPr/>
          <p:nvPr/>
        </p:nvSpPr>
        <p:spPr>
          <a:xfrm>
            <a:off x="7826168" y="5289357"/>
            <a:ext cx="1180987" cy="1051848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35"/>
          <p:cNvSpPr/>
          <p:nvPr/>
        </p:nvSpPr>
        <p:spPr>
          <a:xfrm>
            <a:off x="512697" y="-48771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35"/>
          <p:cNvSpPr/>
          <p:nvPr/>
        </p:nvSpPr>
        <p:spPr>
          <a:xfrm>
            <a:off x="-71920" y="-135786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35"/>
          <p:cNvSpPr/>
          <p:nvPr/>
        </p:nvSpPr>
        <p:spPr>
          <a:xfrm>
            <a:off x="554581" y="149831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4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p35"/>
          <p:cNvSpPr/>
          <p:nvPr/>
        </p:nvSpPr>
        <p:spPr>
          <a:xfrm>
            <a:off x="542677" y="826725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35"/>
          <p:cNvSpPr/>
          <p:nvPr/>
        </p:nvSpPr>
        <p:spPr>
          <a:xfrm>
            <a:off x="1112304" y="-177569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35"/>
          <p:cNvSpPr/>
          <p:nvPr/>
        </p:nvSpPr>
        <p:spPr>
          <a:xfrm>
            <a:off x="-73463" y="507248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2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35"/>
          <p:cNvSpPr/>
          <p:nvPr/>
        </p:nvSpPr>
        <p:spPr>
          <a:xfrm>
            <a:off x="1112303" y="48248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35"/>
          <p:cNvSpPr txBox="1"/>
          <p:nvPr/>
        </p:nvSpPr>
        <p:spPr>
          <a:xfrm>
            <a:off x="674603" y="1486992"/>
            <a:ext cx="6081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442" name="Google Shape;442;p35"/>
          <p:cNvSpPr txBox="1"/>
          <p:nvPr/>
        </p:nvSpPr>
        <p:spPr>
          <a:xfrm>
            <a:off x="1225823" y="490082"/>
            <a:ext cx="359340" cy="65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443" name="Google Shape;443;p35"/>
          <p:cNvSpPr txBox="1"/>
          <p:nvPr/>
        </p:nvSpPr>
        <p:spPr>
          <a:xfrm>
            <a:off x="62783" y="490081"/>
            <a:ext cx="35299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444" name="Google Shape;444;p35"/>
          <p:cNvSpPr/>
          <p:nvPr/>
        </p:nvSpPr>
        <p:spPr>
          <a:xfrm>
            <a:off x="526103" y="170213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Google Shape;445;p35"/>
          <p:cNvSpPr/>
          <p:nvPr/>
        </p:nvSpPr>
        <p:spPr>
          <a:xfrm>
            <a:off x="-73463" y="119231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p35"/>
          <p:cNvSpPr/>
          <p:nvPr/>
        </p:nvSpPr>
        <p:spPr>
          <a:xfrm>
            <a:off x="1132623" y="113407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p35"/>
          <p:cNvSpPr/>
          <p:nvPr/>
        </p:nvSpPr>
        <p:spPr>
          <a:xfrm>
            <a:off x="1732618" y="144007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36"/>
          <p:cNvSpPr txBox="1"/>
          <p:nvPr>
            <p:ph type="title"/>
          </p:nvPr>
        </p:nvSpPr>
        <p:spPr>
          <a:xfrm>
            <a:off x="2219310" y="5844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Open Sans"/>
              <a:buNone/>
            </a:pPr>
            <a:r>
              <a:rPr b="1" lang="en-US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en-US" sz="3000">
                <a:solidFill>
                  <a:srgbClr val="666666"/>
                </a:solidFill>
                <a:latin typeface="Open Sans"/>
                <a:ea typeface="Open Sans"/>
                <a:cs typeface="Open Sans"/>
                <a:sym typeface="Open Sans"/>
              </a:rPr>
              <a:t>Our status - 10 months old</a:t>
            </a:r>
            <a:endParaRPr sz="3000">
              <a:solidFill>
                <a:srgbClr val="666666"/>
              </a:solidFill>
            </a:endParaRPr>
          </a:p>
        </p:txBody>
      </p:sp>
      <p:sp>
        <p:nvSpPr>
          <p:cNvPr id="453" name="Google Shape;453;p36"/>
          <p:cNvSpPr/>
          <p:nvPr/>
        </p:nvSpPr>
        <p:spPr>
          <a:xfrm>
            <a:off x="336825" y="-1206494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2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36"/>
          <p:cNvSpPr/>
          <p:nvPr/>
        </p:nvSpPr>
        <p:spPr>
          <a:xfrm>
            <a:off x="-247792" y="-854569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3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" name="Google Shape;455;p36"/>
          <p:cNvSpPr/>
          <p:nvPr/>
        </p:nvSpPr>
        <p:spPr>
          <a:xfrm>
            <a:off x="936432" y="-896352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2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36"/>
          <p:cNvSpPr/>
          <p:nvPr/>
        </p:nvSpPr>
        <p:spPr>
          <a:xfrm>
            <a:off x="-689603" y="201248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29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36"/>
          <p:cNvSpPr/>
          <p:nvPr/>
        </p:nvSpPr>
        <p:spPr>
          <a:xfrm>
            <a:off x="1308937" y="4305187"/>
            <a:ext cx="2062200" cy="19002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p36"/>
          <p:cNvSpPr txBox="1"/>
          <p:nvPr/>
        </p:nvSpPr>
        <p:spPr>
          <a:xfrm>
            <a:off x="1446400" y="4740825"/>
            <a:ext cx="1713300" cy="11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USERS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78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.000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36"/>
          <p:cNvSpPr/>
          <p:nvPr/>
        </p:nvSpPr>
        <p:spPr>
          <a:xfrm>
            <a:off x="6869134" y="4251095"/>
            <a:ext cx="2014500" cy="19002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4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p36"/>
          <p:cNvSpPr/>
          <p:nvPr/>
        </p:nvSpPr>
        <p:spPr>
          <a:xfrm>
            <a:off x="4165236" y="4305187"/>
            <a:ext cx="2062200" cy="190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2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36"/>
          <p:cNvSpPr/>
          <p:nvPr/>
        </p:nvSpPr>
        <p:spPr>
          <a:xfrm>
            <a:off x="336825" y="-1206494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2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36"/>
          <p:cNvSpPr/>
          <p:nvPr/>
        </p:nvSpPr>
        <p:spPr>
          <a:xfrm>
            <a:off x="-247792" y="-854569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3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36"/>
          <p:cNvSpPr/>
          <p:nvPr/>
        </p:nvSpPr>
        <p:spPr>
          <a:xfrm>
            <a:off x="378709" y="779529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2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4" name="Google Shape;464;p36"/>
          <p:cNvSpPr/>
          <p:nvPr/>
        </p:nvSpPr>
        <p:spPr>
          <a:xfrm>
            <a:off x="366805" y="107942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2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36"/>
          <p:cNvSpPr/>
          <p:nvPr/>
        </p:nvSpPr>
        <p:spPr>
          <a:xfrm>
            <a:off x="936432" y="-896352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2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p36"/>
          <p:cNvSpPr/>
          <p:nvPr/>
        </p:nvSpPr>
        <p:spPr>
          <a:xfrm>
            <a:off x="-249335" y="-211535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4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p36"/>
          <p:cNvSpPr/>
          <p:nvPr/>
        </p:nvSpPr>
        <p:spPr>
          <a:xfrm>
            <a:off x="936431" y="-236296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36"/>
          <p:cNvSpPr txBox="1"/>
          <p:nvPr/>
        </p:nvSpPr>
        <p:spPr>
          <a:xfrm>
            <a:off x="498731" y="768209"/>
            <a:ext cx="6081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36"/>
          <p:cNvSpPr txBox="1"/>
          <p:nvPr/>
        </p:nvSpPr>
        <p:spPr>
          <a:xfrm>
            <a:off x="1049951" y="-228701"/>
            <a:ext cx="359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36"/>
          <p:cNvSpPr txBox="1"/>
          <p:nvPr/>
        </p:nvSpPr>
        <p:spPr>
          <a:xfrm>
            <a:off x="-113089" y="-228702"/>
            <a:ext cx="3531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36"/>
          <p:cNvSpPr/>
          <p:nvPr/>
        </p:nvSpPr>
        <p:spPr>
          <a:xfrm>
            <a:off x="350231" y="-548570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2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36"/>
          <p:cNvSpPr/>
          <p:nvPr/>
        </p:nvSpPr>
        <p:spPr>
          <a:xfrm>
            <a:off x="-249335" y="473529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2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36"/>
          <p:cNvSpPr/>
          <p:nvPr/>
        </p:nvSpPr>
        <p:spPr>
          <a:xfrm>
            <a:off x="956751" y="415289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2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36"/>
          <p:cNvSpPr/>
          <p:nvPr/>
        </p:nvSpPr>
        <p:spPr>
          <a:xfrm>
            <a:off x="1556746" y="721288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2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36"/>
          <p:cNvSpPr txBox="1"/>
          <p:nvPr/>
        </p:nvSpPr>
        <p:spPr>
          <a:xfrm>
            <a:off x="4323548" y="4389209"/>
            <a:ext cx="1743900" cy="13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Partner Retailers</a:t>
            </a:r>
            <a:endParaRPr b="1"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RO-500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EU - 4700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UK - 200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76" name="Google Shape;476;p36"/>
          <p:cNvSpPr txBox="1"/>
          <p:nvPr/>
        </p:nvSpPr>
        <p:spPr>
          <a:xfrm>
            <a:off x="7019839" y="4543380"/>
            <a:ext cx="1713300" cy="13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DAILY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ACTIVE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USERS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1.800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36"/>
          <p:cNvSpPr txBox="1"/>
          <p:nvPr/>
        </p:nvSpPr>
        <p:spPr>
          <a:xfrm>
            <a:off x="614775" y="1333300"/>
            <a:ext cx="11151000" cy="192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b="1" lang="en-US" sz="3600">
                <a:solidFill>
                  <a:srgbClr val="F0A622"/>
                </a:solidFill>
                <a:latin typeface="Open Sans"/>
                <a:ea typeface="Open Sans"/>
                <a:cs typeface="Open Sans"/>
                <a:sym typeface="Open Sans"/>
              </a:rPr>
              <a:t>400</a:t>
            </a:r>
            <a:r>
              <a:rPr b="1" i="0" lang="en-US" sz="3600" u="none" cap="none" strike="noStrike">
                <a:solidFill>
                  <a:srgbClr val="F0A622"/>
                </a:solidFill>
                <a:latin typeface="Open Sans"/>
                <a:ea typeface="Open Sans"/>
                <a:cs typeface="Open Sans"/>
                <a:sym typeface="Open Sans"/>
              </a:rPr>
              <a:t>.000 €</a:t>
            </a:r>
            <a:r>
              <a:rPr b="1" i="0" lang="en-US" sz="3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0" i="0" lang="en-US" sz="3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Invested</a:t>
            </a:r>
            <a:endParaRPr b="0" i="0" sz="3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b="1" lang="en-US" sz="3600">
                <a:solidFill>
                  <a:srgbClr val="F0A622"/>
                </a:solidFill>
                <a:latin typeface="Open Sans"/>
                <a:ea typeface="Open Sans"/>
                <a:cs typeface="Open Sans"/>
                <a:sym typeface="Open Sans"/>
              </a:rPr>
              <a:t>21</a:t>
            </a:r>
            <a:r>
              <a:rPr b="1" i="0" lang="en-US" sz="3600" u="none" cap="none" strike="noStrike">
                <a:solidFill>
                  <a:srgbClr val="F0A622"/>
                </a:solidFill>
                <a:latin typeface="Open Sans"/>
                <a:ea typeface="Open Sans"/>
                <a:cs typeface="Open Sans"/>
                <a:sym typeface="Open Sans"/>
              </a:rPr>
              <a:t>.000 €/mo</a:t>
            </a:r>
            <a:r>
              <a:rPr b="0" i="0" lang="en-US" sz="3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Burn rate</a:t>
            </a:r>
            <a:endParaRPr b="0" i="0" sz="3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t/>
            </a:r>
            <a:endParaRPr b="1" sz="3600">
              <a:solidFill>
                <a:srgbClr val="FF99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b="1" lang="en-US" sz="3600">
                <a:solidFill>
                  <a:srgbClr val="E69138"/>
                </a:solidFill>
                <a:latin typeface="Open Sans"/>
                <a:ea typeface="Open Sans"/>
                <a:cs typeface="Open Sans"/>
                <a:sym typeface="Open Sans"/>
              </a:rPr>
              <a:t>+2.500.000</a:t>
            </a:r>
            <a:r>
              <a:rPr lang="en-US"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b="1" lang="en-US" sz="3600">
                <a:solidFill>
                  <a:srgbClr val="F0A622"/>
                </a:solidFill>
                <a:latin typeface="Open Sans"/>
                <a:ea typeface="Open Sans"/>
                <a:cs typeface="Open Sans"/>
                <a:sym typeface="Open Sans"/>
              </a:rPr>
              <a:t>€</a:t>
            </a:r>
            <a:r>
              <a:rPr lang="en-US"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in transaction </a:t>
            </a:r>
            <a:endParaRPr sz="36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78" name="Google Shape;478;p36"/>
          <p:cNvSpPr txBox="1"/>
          <p:nvPr/>
        </p:nvSpPr>
        <p:spPr>
          <a:xfrm>
            <a:off x="614787" y="3611975"/>
            <a:ext cx="4466700" cy="42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Results </a:t>
            </a:r>
            <a:r>
              <a:rPr b="1"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36"/>
          <p:cNvSpPr/>
          <p:nvPr/>
        </p:nvSpPr>
        <p:spPr>
          <a:xfrm>
            <a:off x="9515035" y="4251095"/>
            <a:ext cx="2062200" cy="19002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36"/>
          <p:cNvSpPr txBox="1"/>
          <p:nvPr/>
        </p:nvSpPr>
        <p:spPr>
          <a:xfrm>
            <a:off x="9689525" y="4558134"/>
            <a:ext cx="1713300" cy="152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Rating in Google Play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4.</a:t>
            </a:r>
            <a:r>
              <a:rPr b="1" lang="en-US" sz="4000">
                <a:latin typeface="Open Sans"/>
                <a:ea typeface="Open Sans"/>
                <a:cs typeface="Open Sans"/>
                <a:sym typeface="Open Sans"/>
              </a:rPr>
              <a:t>8</a:t>
            </a:r>
            <a:endParaRPr b="1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6"/>
          <p:cNvSpPr txBox="1"/>
          <p:nvPr>
            <p:ph type="title"/>
          </p:nvPr>
        </p:nvSpPr>
        <p:spPr>
          <a:xfrm>
            <a:off x="2211296" y="290471"/>
            <a:ext cx="10515600" cy="1127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Open Sans"/>
              <a:buNone/>
            </a:pPr>
            <a:r>
              <a:rPr b="1" lang="en-US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Opportunity</a:t>
            </a:r>
            <a:endParaRPr/>
          </a:p>
        </p:txBody>
      </p:sp>
      <p:sp>
        <p:nvSpPr>
          <p:cNvPr id="193" name="Google Shape;193;p26"/>
          <p:cNvSpPr txBox="1"/>
          <p:nvPr>
            <p:ph idx="1" type="body"/>
          </p:nvPr>
        </p:nvSpPr>
        <p:spPr>
          <a:xfrm>
            <a:off x="252375" y="2412350"/>
            <a:ext cx="11794200" cy="336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E-commerce is growing exponentially,leaving consumer financing behind </a:t>
            </a:r>
            <a:endParaRPr sz="2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2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Beez is issuing credit at the point of sale, using Data Driven decision, for one click users experience, impacting a 1.3T $ industry </a:t>
            </a:r>
            <a:endParaRPr sz="26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4" name="Google Shape;194;p26"/>
          <p:cNvSpPr/>
          <p:nvPr/>
        </p:nvSpPr>
        <p:spPr>
          <a:xfrm>
            <a:off x="636416" y="-59594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6"/>
          <p:cNvSpPr/>
          <p:nvPr/>
        </p:nvSpPr>
        <p:spPr>
          <a:xfrm>
            <a:off x="36809" y="-906084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6"/>
          <p:cNvSpPr/>
          <p:nvPr/>
        </p:nvSpPr>
        <p:spPr>
          <a:xfrm>
            <a:off x="51799" y="-244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6"/>
          <p:cNvSpPr/>
          <p:nvPr/>
        </p:nvSpPr>
        <p:spPr>
          <a:xfrm>
            <a:off x="678300" y="139008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4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6"/>
          <p:cNvSpPr/>
          <p:nvPr/>
        </p:nvSpPr>
        <p:spPr>
          <a:xfrm>
            <a:off x="666396" y="718494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6"/>
          <p:cNvSpPr/>
          <p:nvPr/>
        </p:nvSpPr>
        <p:spPr>
          <a:xfrm>
            <a:off x="1236023" y="-28580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6"/>
          <p:cNvSpPr/>
          <p:nvPr/>
        </p:nvSpPr>
        <p:spPr>
          <a:xfrm>
            <a:off x="-565884" y="93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86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6"/>
          <p:cNvSpPr/>
          <p:nvPr/>
        </p:nvSpPr>
        <p:spPr>
          <a:xfrm>
            <a:off x="50256" y="399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2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6"/>
          <p:cNvSpPr/>
          <p:nvPr/>
        </p:nvSpPr>
        <p:spPr>
          <a:xfrm>
            <a:off x="1236022" y="374256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6"/>
          <p:cNvSpPr txBox="1"/>
          <p:nvPr/>
        </p:nvSpPr>
        <p:spPr>
          <a:xfrm>
            <a:off x="798322" y="1378761"/>
            <a:ext cx="6081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04" name="Google Shape;204;p26"/>
          <p:cNvSpPr txBox="1"/>
          <p:nvPr/>
        </p:nvSpPr>
        <p:spPr>
          <a:xfrm>
            <a:off x="1349542" y="381851"/>
            <a:ext cx="359340" cy="65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05" name="Google Shape;205;p26"/>
          <p:cNvSpPr txBox="1"/>
          <p:nvPr/>
        </p:nvSpPr>
        <p:spPr>
          <a:xfrm>
            <a:off x="186502" y="381850"/>
            <a:ext cx="35299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06" name="Google Shape;206;p26"/>
          <p:cNvSpPr/>
          <p:nvPr/>
        </p:nvSpPr>
        <p:spPr>
          <a:xfrm>
            <a:off x="649822" y="6198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26"/>
          <p:cNvSpPr/>
          <p:nvPr/>
        </p:nvSpPr>
        <p:spPr>
          <a:xfrm>
            <a:off x="50256" y="108408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6"/>
          <p:cNvSpPr/>
          <p:nvPr/>
        </p:nvSpPr>
        <p:spPr>
          <a:xfrm>
            <a:off x="1256342" y="102584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26"/>
          <p:cNvSpPr/>
          <p:nvPr/>
        </p:nvSpPr>
        <p:spPr>
          <a:xfrm>
            <a:off x="1277217" y="171909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6"/>
          <p:cNvSpPr/>
          <p:nvPr/>
        </p:nvSpPr>
        <p:spPr>
          <a:xfrm>
            <a:off x="1856337" y="133184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7"/>
          <p:cNvSpPr txBox="1"/>
          <p:nvPr>
            <p:ph type="title"/>
          </p:nvPr>
        </p:nvSpPr>
        <p:spPr>
          <a:xfrm>
            <a:off x="2298249" y="369609"/>
            <a:ext cx="10515600" cy="11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Open Sans"/>
              <a:buNone/>
            </a:pPr>
            <a:r>
              <a:rPr b="1" lang="en-US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Problem</a:t>
            </a:r>
            <a:endParaRPr/>
          </a:p>
        </p:txBody>
      </p:sp>
      <p:sp>
        <p:nvSpPr>
          <p:cNvPr id="217" name="Google Shape;217;p27"/>
          <p:cNvSpPr txBox="1"/>
          <p:nvPr>
            <p:ph idx="1" type="body"/>
          </p:nvPr>
        </p:nvSpPr>
        <p:spPr>
          <a:xfrm>
            <a:off x="850850" y="2634600"/>
            <a:ext cx="10835400" cy="24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b="1" lang="en-US" sz="3600"/>
              <a:t>- </a:t>
            </a:r>
            <a:r>
              <a:rPr b="1" lang="en-US" sz="3600"/>
              <a:t>22.00% </a:t>
            </a:r>
            <a:r>
              <a:rPr lang="en-US" sz="3600"/>
              <a:t>Interest on </a:t>
            </a:r>
            <a:r>
              <a:rPr lang="en-US" sz="3600"/>
              <a:t>Cash Back Credit Cards</a:t>
            </a:r>
            <a:r>
              <a:rPr lang="en-US" sz="3000"/>
              <a:t> 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b="1" lang="en-US" sz="3600"/>
              <a:t>-</a:t>
            </a:r>
            <a:r>
              <a:rPr b="1" lang="en-US" sz="3600"/>
              <a:t>30.00% </a:t>
            </a:r>
            <a:r>
              <a:rPr lang="en-US" sz="3000"/>
              <a:t>penalty if you don’t pay on time </a:t>
            </a:r>
            <a:endParaRPr sz="3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3000"/>
              <a:t>- </a:t>
            </a:r>
            <a:r>
              <a:rPr lang="en-US" sz="3000"/>
              <a:t>annual</a:t>
            </a:r>
            <a:r>
              <a:rPr lang="en-US" sz="3000"/>
              <a:t> fees, and </a:t>
            </a:r>
            <a:r>
              <a:rPr lang="en-US" sz="3000"/>
              <a:t>commissions</a:t>
            </a:r>
            <a:r>
              <a:rPr lang="en-US" sz="3000"/>
              <a:t> </a:t>
            </a:r>
            <a:endParaRPr sz="3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8" name="Google Shape;218;p27"/>
          <p:cNvSpPr/>
          <p:nvPr/>
        </p:nvSpPr>
        <p:spPr>
          <a:xfrm>
            <a:off x="636416" y="-595942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7"/>
          <p:cNvSpPr/>
          <p:nvPr/>
        </p:nvSpPr>
        <p:spPr>
          <a:xfrm>
            <a:off x="36809" y="-906084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7"/>
          <p:cNvSpPr/>
          <p:nvPr/>
        </p:nvSpPr>
        <p:spPr>
          <a:xfrm>
            <a:off x="51799" y="-244017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7"/>
          <p:cNvSpPr/>
          <p:nvPr/>
        </p:nvSpPr>
        <p:spPr>
          <a:xfrm>
            <a:off x="666396" y="718494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27"/>
          <p:cNvSpPr/>
          <p:nvPr/>
        </p:nvSpPr>
        <p:spPr>
          <a:xfrm>
            <a:off x="1236023" y="-285800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27"/>
          <p:cNvSpPr/>
          <p:nvPr/>
        </p:nvSpPr>
        <p:spPr>
          <a:xfrm>
            <a:off x="-565884" y="93017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9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27"/>
          <p:cNvSpPr/>
          <p:nvPr/>
        </p:nvSpPr>
        <p:spPr>
          <a:xfrm>
            <a:off x="50256" y="399017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27"/>
          <p:cNvSpPr/>
          <p:nvPr/>
        </p:nvSpPr>
        <p:spPr>
          <a:xfrm>
            <a:off x="1236022" y="374256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27"/>
          <p:cNvSpPr txBox="1"/>
          <p:nvPr/>
        </p:nvSpPr>
        <p:spPr>
          <a:xfrm>
            <a:off x="1349542" y="381851"/>
            <a:ext cx="359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27" name="Google Shape;227;p27"/>
          <p:cNvSpPr txBox="1"/>
          <p:nvPr/>
        </p:nvSpPr>
        <p:spPr>
          <a:xfrm>
            <a:off x="186502" y="381850"/>
            <a:ext cx="3531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28" name="Google Shape;228;p27"/>
          <p:cNvSpPr/>
          <p:nvPr/>
        </p:nvSpPr>
        <p:spPr>
          <a:xfrm>
            <a:off x="649822" y="61982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27"/>
          <p:cNvSpPr/>
          <p:nvPr/>
        </p:nvSpPr>
        <p:spPr>
          <a:xfrm>
            <a:off x="50256" y="1062921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27"/>
          <p:cNvSpPr txBox="1"/>
          <p:nvPr/>
        </p:nvSpPr>
        <p:spPr>
          <a:xfrm>
            <a:off x="1075000" y="5416875"/>
            <a:ext cx="9763800" cy="84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People get credit cards ….. but….don’t fully </a:t>
            </a:r>
            <a:r>
              <a:rPr b="1" lang="en-US">
                <a:solidFill>
                  <a:schemeClr val="dk1"/>
                </a:solidFill>
              </a:rPr>
              <a:t>understand how they work, or who much they cost and they end up paying more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"/>
          <p:cNvSpPr txBox="1"/>
          <p:nvPr>
            <p:ph type="title"/>
          </p:nvPr>
        </p:nvSpPr>
        <p:spPr>
          <a:xfrm>
            <a:off x="2211296" y="154815"/>
            <a:ext cx="10515600" cy="1127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Open Sans"/>
              <a:buNone/>
            </a:pPr>
            <a:r>
              <a:rPr b="1" lang="en-US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Solution</a:t>
            </a:r>
            <a:endParaRPr/>
          </a:p>
        </p:txBody>
      </p:sp>
      <p:sp>
        <p:nvSpPr>
          <p:cNvPr id="236" name="Google Shape;236;p28"/>
          <p:cNvSpPr txBox="1"/>
          <p:nvPr/>
        </p:nvSpPr>
        <p:spPr>
          <a:xfrm>
            <a:off x="798325" y="3014175"/>
            <a:ext cx="11066700" cy="3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Our approach is to </a:t>
            </a:r>
            <a:r>
              <a:rPr b="1"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eliminate the bank from</a:t>
            </a:r>
            <a:r>
              <a:rPr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, give users access to buy now pay later shopping model, and support de </a:t>
            </a:r>
            <a:r>
              <a:rPr b="1"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financing cost directly from the retailer</a:t>
            </a:r>
            <a:r>
              <a:rPr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0A62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7" name="Google Shape;237;p28"/>
          <p:cNvSpPr/>
          <p:nvPr/>
        </p:nvSpPr>
        <p:spPr>
          <a:xfrm>
            <a:off x="636416" y="-59594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28"/>
          <p:cNvSpPr/>
          <p:nvPr/>
        </p:nvSpPr>
        <p:spPr>
          <a:xfrm>
            <a:off x="51799" y="-244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28"/>
          <p:cNvSpPr/>
          <p:nvPr/>
        </p:nvSpPr>
        <p:spPr>
          <a:xfrm>
            <a:off x="678300" y="139008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4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28"/>
          <p:cNvSpPr/>
          <p:nvPr/>
        </p:nvSpPr>
        <p:spPr>
          <a:xfrm>
            <a:off x="666396" y="718494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28"/>
          <p:cNvSpPr/>
          <p:nvPr/>
        </p:nvSpPr>
        <p:spPr>
          <a:xfrm>
            <a:off x="1236023" y="-28580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28"/>
          <p:cNvSpPr/>
          <p:nvPr/>
        </p:nvSpPr>
        <p:spPr>
          <a:xfrm>
            <a:off x="-565884" y="93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86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28"/>
          <p:cNvSpPr/>
          <p:nvPr/>
        </p:nvSpPr>
        <p:spPr>
          <a:xfrm>
            <a:off x="50256" y="399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2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28"/>
          <p:cNvSpPr/>
          <p:nvPr/>
        </p:nvSpPr>
        <p:spPr>
          <a:xfrm>
            <a:off x="1236022" y="374256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28"/>
          <p:cNvSpPr txBox="1"/>
          <p:nvPr/>
        </p:nvSpPr>
        <p:spPr>
          <a:xfrm>
            <a:off x="798322" y="1378761"/>
            <a:ext cx="6081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46" name="Google Shape;246;p28"/>
          <p:cNvSpPr txBox="1"/>
          <p:nvPr/>
        </p:nvSpPr>
        <p:spPr>
          <a:xfrm>
            <a:off x="1349542" y="381851"/>
            <a:ext cx="359340" cy="65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47" name="Google Shape;247;p28"/>
          <p:cNvSpPr txBox="1"/>
          <p:nvPr/>
        </p:nvSpPr>
        <p:spPr>
          <a:xfrm>
            <a:off x="186502" y="381850"/>
            <a:ext cx="35299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48" name="Google Shape;248;p28"/>
          <p:cNvSpPr/>
          <p:nvPr/>
        </p:nvSpPr>
        <p:spPr>
          <a:xfrm>
            <a:off x="649822" y="6198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28"/>
          <p:cNvSpPr/>
          <p:nvPr/>
        </p:nvSpPr>
        <p:spPr>
          <a:xfrm>
            <a:off x="50256" y="108408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28"/>
          <p:cNvSpPr/>
          <p:nvPr/>
        </p:nvSpPr>
        <p:spPr>
          <a:xfrm>
            <a:off x="1256342" y="102584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28"/>
          <p:cNvSpPr/>
          <p:nvPr/>
        </p:nvSpPr>
        <p:spPr>
          <a:xfrm>
            <a:off x="1856337" y="133184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9"/>
          <p:cNvSpPr txBox="1"/>
          <p:nvPr>
            <p:ph type="title"/>
          </p:nvPr>
        </p:nvSpPr>
        <p:spPr>
          <a:xfrm>
            <a:off x="2211296" y="154815"/>
            <a:ext cx="10515600" cy="11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Open Sans"/>
              <a:buNone/>
            </a:pPr>
            <a:r>
              <a:rPr b="1" lang="en-US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Our </a:t>
            </a:r>
            <a:r>
              <a:rPr b="1" lang="en-US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Product</a:t>
            </a:r>
            <a:endParaRPr/>
          </a:p>
        </p:txBody>
      </p:sp>
      <p:sp>
        <p:nvSpPr>
          <p:cNvPr id="257" name="Google Shape;257;p29"/>
          <p:cNvSpPr txBox="1"/>
          <p:nvPr/>
        </p:nvSpPr>
        <p:spPr>
          <a:xfrm>
            <a:off x="798325" y="2538525"/>
            <a:ext cx="11066700" cy="3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Open Sans"/>
              <a:buChar char="-"/>
            </a:pPr>
            <a:r>
              <a:rPr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Spending benefits (Cashback)</a:t>
            </a:r>
            <a:endParaRPr/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Open Sans"/>
              <a:buChar char="-"/>
            </a:pPr>
            <a:r>
              <a:rPr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Automated saving solution</a:t>
            </a:r>
            <a:endParaRPr sz="2400">
              <a:solidFill>
                <a:srgbClr val="3F3F3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Open Sans"/>
              <a:buChar char="-"/>
            </a:pPr>
            <a:r>
              <a:rPr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Credit with: </a:t>
            </a:r>
            <a:r>
              <a:rPr b="1"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NO</a:t>
            </a:r>
            <a:r>
              <a:rPr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 interest, </a:t>
            </a:r>
            <a:r>
              <a:rPr b="1"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NO</a:t>
            </a:r>
            <a:r>
              <a:rPr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 late fees, </a:t>
            </a:r>
            <a:r>
              <a:rPr b="1"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NO</a:t>
            </a:r>
            <a:r>
              <a:rPr lang="en-US" sz="2400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 commissions</a:t>
            </a:r>
            <a:endParaRPr b="1" sz="1800">
              <a:solidFill>
                <a:srgbClr val="F0A62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8" name="Google Shape;258;p29"/>
          <p:cNvSpPr/>
          <p:nvPr/>
        </p:nvSpPr>
        <p:spPr>
          <a:xfrm>
            <a:off x="636416" y="-595942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29"/>
          <p:cNvSpPr/>
          <p:nvPr/>
        </p:nvSpPr>
        <p:spPr>
          <a:xfrm>
            <a:off x="51799" y="-244017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29"/>
          <p:cNvSpPr/>
          <p:nvPr/>
        </p:nvSpPr>
        <p:spPr>
          <a:xfrm>
            <a:off x="678300" y="1390081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29"/>
          <p:cNvSpPr/>
          <p:nvPr/>
        </p:nvSpPr>
        <p:spPr>
          <a:xfrm>
            <a:off x="666396" y="718494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9"/>
          <p:cNvSpPr/>
          <p:nvPr/>
        </p:nvSpPr>
        <p:spPr>
          <a:xfrm>
            <a:off x="1236023" y="-285800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29"/>
          <p:cNvSpPr/>
          <p:nvPr/>
        </p:nvSpPr>
        <p:spPr>
          <a:xfrm>
            <a:off x="-565884" y="93017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9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29"/>
          <p:cNvSpPr/>
          <p:nvPr/>
        </p:nvSpPr>
        <p:spPr>
          <a:xfrm>
            <a:off x="50256" y="399017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29"/>
          <p:cNvSpPr/>
          <p:nvPr/>
        </p:nvSpPr>
        <p:spPr>
          <a:xfrm>
            <a:off x="1236022" y="374256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29"/>
          <p:cNvSpPr txBox="1"/>
          <p:nvPr/>
        </p:nvSpPr>
        <p:spPr>
          <a:xfrm>
            <a:off x="798322" y="1378761"/>
            <a:ext cx="6081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67" name="Google Shape;267;p29"/>
          <p:cNvSpPr txBox="1"/>
          <p:nvPr/>
        </p:nvSpPr>
        <p:spPr>
          <a:xfrm>
            <a:off x="1349542" y="381851"/>
            <a:ext cx="359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68" name="Google Shape;268;p29"/>
          <p:cNvSpPr txBox="1"/>
          <p:nvPr/>
        </p:nvSpPr>
        <p:spPr>
          <a:xfrm>
            <a:off x="186502" y="381850"/>
            <a:ext cx="3531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69" name="Google Shape;269;p29"/>
          <p:cNvSpPr/>
          <p:nvPr/>
        </p:nvSpPr>
        <p:spPr>
          <a:xfrm>
            <a:off x="649822" y="61982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29"/>
          <p:cNvSpPr/>
          <p:nvPr/>
        </p:nvSpPr>
        <p:spPr>
          <a:xfrm>
            <a:off x="50256" y="1084081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29"/>
          <p:cNvSpPr/>
          <p:nvPr/>
        </p:nvSpPr>
        <p:spPr>
          <a:xfrm>
            <a:off x="1256342" y="1025841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29"/>
          <p:cNvSpPr/>
          <p:nvPr/>
        </p:nvSpPr>
        <p:spPr>
          <a:xfrm>
            <a:off x="1856337" y="1331840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0"/>
          <p:cNvSpPr/>
          <p:nvPr/>
        </p:nvSpPr>
        <p:spPr>
          <a:xfrm>
            <a:off x="387034" y="-1219395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0"/>
          <p:cNvSpPr/>
          <p:nvPr/>
        </p:nvSpPr>
        <p:spPr>
          <a:xfrm>
            <a:off x="-197583" y="-86747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0"/>
          <p:cNvSpPr/>
          <p:nvPr/>
        </p:nvSpPr>
        <p:spPr>
          <a:xfrm>
            <a:off x="203248" y="311734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4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0"/>
          <p:cNvSpPr/>
          <p:nvPr/>
        </p:nvSpPr>
        <p:spPr>
          <a:xfrm>
            <a:off x="191344" y="-359853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0"/>
          <p:cNvSpPr/>
          <p:nvPr/>
        </p:nvSpPr>
        <p:spPr>
          <a:xfrm>
            <a:off x="986641" y="-909253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0"/>
          <p:cNvSpPr/>
          <p:nvPr/>
        </p:nvSpPr>
        <p:spPr>
          <a:xfrm>
            <a:off x="-1040936" y="-98533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86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30"/>
          <p:cNvSpPr/>
          <p:nvPr/>
        </p:nvSpPr>
        <p:spPr>
          <a:xfrm>
            <a:off x="-424796" y="-67933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2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30"/>
          <p:cNvSpPr/>
          <p:nvPr/>
        </p:nvSpPr>
        <p:spPr>
          <a:xfrm>
            <a:off x="760970" y="-70409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30"/>
          <p:cNvSpPr txBox="1"/>
          <p:nvPr/>
        </p:nvSpPr>
        <p:spPr>
          <a:xfrm>
            <a:off x="323270" y="300414"/>
            <a:ext cx="6081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86" name="Google Shape;286;p30"/>
          <p:cNvSpPr txBox="1"/>
          <p:nvPr/>
        </p:nvSpPr>
        <p:spPr>
          <a:xfrm>
            <a:off x="874490" y="-696496"/>
            <a:ext cx="359340" cy="65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87" name="Google Shape;287;p30"/>
          <p:cNvSpPr txBox="1"/>
          <p:nvPr/>
        </p:nvSpPr>
        <p:spPr>
          <a:xfrm>
            <a:off x="-288550" y="-696497"/>
            <a:ext cx="35299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288" name="Google Shape;288;p30"/>
          <p:cNvSpPr/>
          <p:nvPr/>
        </p:nvSpPr>
        <p:spPr>
          <a:xfrm>
            <a:off x="174770" y="-1016365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30"/>
          <p:cNvSpPr/>
          <p:nvPr/>
        </p:nvSpPr>
        <p:spPr>
          <a:xfrm>
            <a:off x="-424796" y="5734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30"/>
          <p:cNvSpPr/>
          <p:nvPr/>
        </p:nvSpPr>
        <p:spPr>
          <a:xfrm>
            <a:off x="781290" y="-52506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30"/>
          <p:cNvSpPr/>
          <p:nvPr/>
        </p:nvSpPr>
        <p:spPr>
          <a:xfrm>
            <a:off x="802165" y="640745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30"/>
          <p:cNvSpPr/>
          <p:nvPr/>
        </p:nvSpPr>
        <p:spPr>
          <a:xfrm>
            <a:off x="1381285" y="253493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30"/>
          <p:cNvSpPr txBox="1"/>
          <p:nvPr/>
        </p:nvSpPr>
        <p:spPr>
          <a:xfrm>
            <a:off x="2571226" y="263790"/>
            <a:ext cx="8396250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How we do it</a:t>
            </a:r>
            <a:endParaRPr sz="4000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94" name="Google Shape;294;p30"/>
          <p:cNvPicPr preferRelativeResize="0"/>
          <p:nvPr/>
        </p:nvPicPr>
        <p:blipFill rotWithShape="1">
          <a:blip r:embed="rId3">
            <a:alphaModFix/>
          </a:blip>
          <a:srcRect b="-15021" l="0" r="-6428" t="0"/>
          <a:stretch/>
        </p:blipFill>
        <p:spPr>
          <a:xfrm>
            <a:off x="3397924" y="4717807"/>
            <a:ext cx="1346025" cy="1200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30"/>
          <p:cNvSpPr txBox="1"/>
          <p:nvPr/>
        </p:nvSpPr>
        <p:spPr>
          <a:xfrm>
            <a:off x="874501" y="4949293"/>
            <a:ext cx="2454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Buy a product for 1000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30"/>
          <p:cNvSpPr txBox="1"/>
          <p:nvPr/>
        </p:nvSpPr>
        <p:spPr>
          <a:xfrm>
            <a:off x="760975" y="2611277"/>
            <a:ext cx="113655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Our Users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Buy the product Now,</a:t>
            </a:r>
            <a:r>
              <a:rPr lang="en-US" sz="3000"/>
              <a:t> </a:t>
            </a: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Pay in </a:t>
            </a:r>
            <a:r>
              <a:rPr lang="en-US" sz="3000">
                <a:solidFill>
                  <a:srgbClr val="FFB927"/>
                </a:solidFill>
                <a:latin typeface="Calibri"/>
                <a:ea typeface="Calibri"/>
                <a:cs typeface="Calibri"/>
                <a:sym typeface="Calibri"/>
              </a:rPr>
              <a:t>60 Days 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-"/>
            </a:pP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Cashback in over </a:t>
            </a:r>
            <a:r>
              <a:rPr lang="en-US" sz="3000">
                <a:solidFill>
                  <a:srgbClr val="FFB927"/>
                </a:solidFill>
                <a:latin typeface="Calibri"/>
                <a:ea typeface="Calibri"/>
                <a:cs typeface="Calibri"/>
                <a:sym typeface="Calibri"/>
              </a:rPr>
              <a:t>500 stores (from 2 to 15%)</a:t>
            </a:r>
            <a:endParaRPr sz="30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Font typeface="Calibri"/>
              <a:buChar char="-"/>
            </a:pP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Price drop Guarantee </a:t>
            </a:r>
            <a:r>
              <a:rPr lang="en-US" sz="3000">
                <a:solidFill>
                  <a:srgbClr val="FFB927"/>
                </a:solidFill>
                <a:latin typeface="Calibri"/>
                <a:ea typeface="Calibri"/>
                <a:cs typeface="Calibri"/>
                <a:sym typeface="Calibri"/>
              </a:rPr>
              <a:t>(30 days)</a:t>
            </a:r>
            <a:endParaRPr sz="30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sz="3600">
              <a:solidFill>
                <a:srgbClr val="E691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	  Altex 5%</a:t>
            </a:r>
            <a:endParaRPr/>
          </a:p>
        </p:txBody>
      </p:sp>
      <p:sp>
        <p:nvSpPr>
          <p:cNvPr id="297" name="Google Shape;297;p30"/>
          <p:cNvSpPr txBox="1"/>
          <p:nvPr/>
        </p:nvSpPr>
        <p:spPr>
          <a:xfrm>
            <a:off x="4999052" y="4768375"/>
            <a:ext cx="5217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1. Pay back 1000 lei in up to 60 days later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. Y</a:t>
            </a:r>
            <a:r>
              <a:rPr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ou save 50 lei in you Beez account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3. If the product price goes on promotion you get the difference instant in beez account</a:t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298" name="Google Shape;298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2175" y="1652404"/>
            <a:ext cx="2454900" cy="825496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30"/>
          <p:cNvSpPr txBox="1"/>
          <p:nvPr/>
        </p:nvSpPr>
        <p:spPr>
          <a:xfrm>
            <a:off x="7212025" y="5822000"/>
            <a:ext cx="5826300" cy="6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1"/>
          <p:cNvSpPr txBox="1"/>
          <p:nvPr>
            <p:ph type="title"/>
          </p:nvPr>
        </p:nvSpPr>
        <p:spPr>
          <a:xfrm>
            <a:off x="2151919" y="37504"/>
            <a:ext cx="10515600" cy="11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Open Sans"/>
              <a:buNone/>
            </a:pPr>
            <a:r>
              <a:rPr b="1" lang="en-US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Competition</a:t>
            </a:r>
            <a:endParaRPr/>
          </a:p>
        </p:txBody>
      </p:sp>
      <p:sp>
        <p:nvSpPr>
          <p:cNvPr id="305" name="Google Shape;305;p31"/>
          <p:cNvSpPr/>
          <p:nvPr/>
        </p:nvSpPr>
        <p:spPr>
          <a:xfrm>
            <a:off x="-29980" y="-1188433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1"/>
          <p:cNvSpPr/>
          <p:nvPr/>
        </p:nvSpPr>
        <p:spPr>
          <a:xfrm>
            <a:off x="-614597" y="-836508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31"/>
          <p:cNvSpPr/>
          <p:nvPr/>
        </p:nvSpPr>
        <p:spPr>
          <a:xfrm>
            <a:off x="11904" y="797590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31"/>
          <p:cNvSpPr/>
          <p:nvPr/>
        </p:nvSpPr>
        <p:spPr>
          <a:xfrm>
            <a:off x="0" y="126003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31"/>
          <p:cNvSpPr/>
          <p:nvPr/>
        </p:nvSpPr>
        <p:spPr>
          <a:xfrm>
            <a:off x="569627" y="-878291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1"/>
          <p:cNvSpPr/>
          <p:nvPr/>
        </p:nvSpPr>
        <p:spPr>
          <a:xfrm>
            <a:off x="-1232280" y="-499474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9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1"/>
          <p:cNvSpPr/>
          <p:nvPr/>
        </p:nvSpPr>
        <p:spPr>
          <a:xfrm>
            <a:off x="-616140" y="-193474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1"/>
          <p:cNvSpPr/>
          <p:nvPr/>
        </p:nvSpPr>
        <p:spPr>
          <a:xfrm>
            <a:off x="569626" y="-218235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1"/>
          <p:cNvSpPr txBox="1"/>
          <p:nvPr/>
        </p:nvSpPr>
        <p:spPr>
          <a:xfrm>
            <a:off x="131926" y="786270"/>
            <a:ext cx="6081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14" name="Google Shape;314;p31"/>
          <p:cNvSpPr txBox="1"/>
          <p:nvPr/>
        </p:nvSpPr>
        <p:spPr>
          <a:xfrm>
            <a:off x="683146" y="-210640"/>
            <a:ext cx="359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15" name="Google Shape;315;p31"/>
          <p:cNvSpPr txBox="1"/>
          <p:nvPr/>
        </p:nvSpPr>
        <p:spPr>
          <a:xfrm>
            <a:off x="-479894" y="-210641"/>
            <a:ext cx="3531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16" name="Google Shape;316;p31"/>
          <p:cNvSpPr/>
          <p:nvPr/>
        </p:nvSpPr>
        <p:spPr>
          <a:xfrm>
            <a:off x="-16574" y="-530509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1"/>
          <p:cNvSpPr/>
          <p:nvPr/>
        </p:nvSpPr>
        <p:spPr>
          <a:xfrm>
            <a:off x="-616140" y="491590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31"/>
          <p:cNvSpPr/>
          <p:nvPr/>
        </p:nvSpPr>
        <p:spPr>
          <a:xfrm>
            <a:off x="589946" y="433350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31"/>
          <p:cNvSpPr txBox="1"/>
          <p:nvPr/>
        </p:nvSpPr>
        <p:spPr>
          <a:xfrm>
            <a:off x="2195400" y="1913275"/>
            <a:ext cx="7801200" cy="8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latin typeface="Calibri"/>
                <a:ea typeface="Calibri"/>
                <a:cs typeface="Calibri"/>
                <a:sym typeface="Calibri"/>
              </a:rPr>
              <a:t>Tier ONE :</a:t>
            </a:r>
            <a:endParaRPr b="1" sz="2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-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Klarna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          Mainly B2B payment 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processing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oriented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0" name="Google Shape;32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68850" y="1103600"/>
            <a:ext cx="2581200" cy="25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Google Shape;321;p31"/>
          <p:cNvSpPr txBox="1"/>
          <p:nvPr/>
        </p:nvSpPr>
        <p:spPr>
          <a:xfrm>
            <a:off x="2207400" y="3961975"/>
            <a:ext cx="4103400" cy="21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latin typeface="Calibri"/>
                <a:ea typeface="Calibri"/>
                <a:cs typeface="Calibri"/>
                <a:sym typeface="Calibri"/>
              </a:rPr>
              <a:t>Tier TWO: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Reward credit Card From traditional issuers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-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American Express Platinum Cashback Everyday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Blue Cash Preferred from American Express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Chase Sapphire Preferred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Santander All in One Credit Card,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-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Aqua Reward Credit Card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…………..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2" name="Google Shape;322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68850" y="3557750"/>
            <a:ext cx="2457672" cy="15458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67492" y="4142474"/>
            <a:ext cx="2448988" cy="15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3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613471" y="4595360"/>
            <a:ext cx="2466357" cy="15458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2"/>
          <p:cNvSpPr txBox="1"/>
          <p:nvPr>
            <p:ph type="title"/>
          </p:nvPr>
        </p:nvSpPr>
        <p:spPr>
          <a:xfrm>
            <a:off x="2211296" y="401320"/>
            <a:ext cx="10515600" cy="11273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Open Sans"/>
              <a:buNone/>
            </a:pPr>
            <a:r>
              <a:rPr b="1" lang="en-US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Market Size</a:t>
            </a: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685710" y="2876101"/>
            <a:ext cx="108207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 - $1 T</a:t>
            </a:r>
            <a:r>
              <a:rPr lang="en-US" sz="3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rillion</a:t>
            </a:r>
            <a:r>
              <a:rPr lang="en-US" sz="6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 			UK - £220 B</a:t>
            </a:r>
            <a:r>
              <a:rPr lang="en-US" sz="3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illion</a:t>
            </a:r>
            <a:endParaRPr sz="30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1" name="Google Shape;331;p32"/>
          <p:cNvSpPr/>
          <p:nvPr/>
        </p:nvSpPr>
        <p:spPr>
          <a:xfrm>
            <a:off x="636416" y="-59594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32"/>
          <p:cNvSpPr/>
          <p:nvPr/>
        </p:nvSpPr>
        <p:spPr>
          <a:xfrm>
            <a:off x="51799" y="-244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2"/>
          <p:cNvSpPr/>
          <p:nvPr/>
        </p:nvSpPr>
        <p:spPr>
          <a:xfrm>
            <a:off x="678300" y="139008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47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32"/>
          <p:cNvSpPr/>
          <p:nvPr/>
        </p:nvSpPr>
        <p:spPr>
          <a:xfrm>
            <a:off x="666396" y="718494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32"/>
          <p:cNvSpPr/>
          <p:nvPr/>
        </p:nvSpPr>
        <p:spPr>
          <a:xfrm>
            <a:off x="1236023" y="-28580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32"/>
          <p:cNvSpPr/>
          <p:nvPr/>
        </p:nvSpPr>
        <p:spPr>
          <a:xfrm>
            <a:off x="-565884" y="93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86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32"/>
          <p:cNvSpPr/>
          <p:nvPr/>
        </p:nvSpPr>
        <p:spPr>
          <a:xfrm>
            <a:off x="50256" y="399017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2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32"/>
          <p:cNvSpPr/>
          <p:nvPr/>
        </p:nvSpPr>
        <p:spPr>
          <a:xfrm>
            <a:off x="1236022" y="374256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32"/>
          <p:cNvSpPr txBox="1"/>
          <p:nvPr/>
        </p:nvSpPr>
        <p:spPr>
          <a:xfrm>
            <a:off x="798322" y="1378761"/>
            <a:ext cx="6081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40" name="Google Shape;340;p32"/>
          <p:cNvSpPr txBox="1"/>
          <p:nvPr/>
        </p:nvSpPr>
        <p:spPr>
          <a:xfrm>
            <a:off x="1349542" y="381851"/>
            <a:ext cx="359340" cy="65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41" name="Google Shape;341;p32"/>
          <p:cNvSpPr txBox="1"/>
          <p:nvPr/>
        </p:nvSpPr>
        <p:spPr>
          <a:xfrm>
            <a:off x="186502" y="381850"/>
            <a:ext cx="35299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42" name="Google Shape;342;p32"/>
          <p:cNvSpPr/>
          <p:nvPr/>
        </p:nvSpPr>
        <p:spPr>
          <a:xfrm>
            <a:off x="649822" y="6198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32"/>
          <p:cNvSpPr/>
          <p:nvPr/>
        </p:nvSpPr>
        <p:spPr>
          <a:xfrm>
            <a:off x="50256" y="108408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32"/>
          <p:cNvSpPr/>
          <p:nvPr/>
        </p:nvSpPr>
        <p:spPr>
          <a:xfrm>
            <a:off x="1256342" y="1025841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32"/>
          <p:cNvSpPr/>
          <p:nvPr/>
        </p:nvSpPr>
        <p:spPr>
          <a:xfrm>
            <a:off x="1277217" y="1719092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32"/>
          <p:cNvSpPr/>
          <p:nvPr/>
        </p:nvSpPr>
        <p:spPr>
          <a:xfrm>
            <a:off x="1856337" y="1331840"/>
            <a:ext cx="709919" cy="611999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32"/>
          <p:cNvSpPr txBox="1"/>
          <p:nvPr/>
        </p:nvSpPr>
        <p:spPr>
          <a:xfrm>
            <a:off x="4448325" y="2272479"/>
            <a:ext cx="6577800" cy="4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target US AND UK markets</a:t>
            </a:r>
            <a:endParaRPr b="1" i="0" sz="18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32"/>
          <p:cNvSpPr txBox="1"/>
          <p:nvPr/>
        </p:nvSpPr>
        <p:spPr>
          <a:xfrm>
            <a:off x="890125" y="5134175"/>
            <a:ext cx="9386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Both of these segments are extracted from the total volume of the credit card transactions in that market, by taking into considerations the 33% which represents the online credit card shopping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3"/>
          <p:cNvSpPr txBox="1"/>
          <p:nvPr>
            <p:ph type="title"/>
          </p:nvPr>
        </p:nvSpPr>
        <p:spPr>
          <a:xfrm>
            <a:off x="2211296" y="401320"/>
            <a:ext cx="10515600" cy="112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Open Sans"/>
              <a:buNone/>
            </a:pPr>
            <a:r>
              <a:rPr b="1" lang="en-US">
                <a:solidFill>
                  <a:srgbClr val="3F3F3F"/>
                </a:solidFill>
                <a:latin typeface="Open Sans"/>
                <a:ea typeface="Open Sans"/>
                <a:cs typeface="Open Sans"/>
                <a:sym typeface="Open Sans"/>
              </a:rPr>
              <a:t>Customer Acquisition</a:t>
            </a:r>
            <a:endParaRPr/>
          </a:p>
        </p:txBody>
      </p:sp>
      <p:sp>
        <p:nvSpPr>
          <p:cNvPr id="354" name="Google Shape;354;p33"/>
          <p:cNvSpPr txBox="1"/>
          <p:nvPr/>
        </p:nvSpPr>
        <p:spPr>
          <a:xfrm>
            <a:off x="857598" y="4296951"/>
            <a:ext cx="108207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Influencers / bloggers</a:t>
            </a:r>
            <a:endParaRPr/>
          </a:p>
          <a:p>
            <a:pPr indent="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We will begin with financial education advocates and personal development teachers, but also fashion bloggers.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Social Media ADS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•"/>
            </a:pP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20 % organic </a:t>
            </a: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growth</a:t>
            </a:r>
            <a:r>
              <a:rPr lang="en-US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55" name="Google Shape;355;p33"/>
          <p:cNvSpPr/>
          <p:nvPr/>
        </p:nvSpPr>
        <p:spPr>
          <a:xfrm>
            <a:off x="636416" y="-595942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33"/>
          <p:cNvSpPr/>
          <p:nvPr/>
        </p:nvSpPr>
        <p:spPr>
          <a:xfrm>
            <a:off x="51799" y="-244017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2471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33"/>
          <p:cNvSpPr/>
          <p:nvPr/>
        </p:nvSpPr>
        <p:spPr>
          <a:xfrm>
            <a:off x="678300" y="1390081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5765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33"/>
          <p:cNvSpPr/>
          <p:nvPr/>
        </p:nvSpPr>
        <p:spPr>
          <a:xfrm>
            <a:off x="666396" y="718494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33"/>
          <p:cNvSpPr/>
          <p:nvPr/>
        </p:nvSpPr>
        <p:spPr>
          <a:xfrm>
            <a:off x="1236023" y="-285800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33"/>
          <p:cNvSpPr/>
          <p:nvPr/>
        </p:nvSpPr>
        <p:spPr>
          <a:xfrm>
            <a:off x="-565884" y="93017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>
              <a:alpha val="1569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33"/>
          <p:cNvSpPr/>
          <p:nvPr/>
        </p:nvSpPr>
        <p:spPr>
          <a:xfrm>
            <a:off x="50256" y="399017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658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p33"/>
          <p:cNvSpPr/>
          <p:nvPr/>
        </p:nvSpPr>
        <p:spPr>
          <a:xfrm>
            <a:off x="1236022" y="374256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B92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33"/>
          <p:cNvSpPr txBox="1"/>
          <p:nvPr/>
        </p:nvSpPr>
        <p:spPr>
          <a:xfrm>
            <a:off x="798322" y="1378761"/>
            <a:ext cx="6081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64" name="Google Shape;364;p33"/>
          <p:cNvSpPr txBox="1"/>
          <p:nvPr/>
        </p:nvSpPr>
        <p:spPr>
          <a:xfrm>
            <a:off x="1349542" y="381851"/>
            <a:ext cx="359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65" name="Google Shape;365;p33"/>
          <p:cNvSpPr txBox="1"/>
          <p:nvPr/>
        </p:nvSpPr>
        <p:spPr>
          <a:xfrm>
            <a:off x="186502" y="381850"/>
            <a:ext cx="3531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$</a:t>
            </a:r>
            <a:endParaRPr/>
          </a:p>
        </p:txBody>
      </p:sp>
      <p:sp>
        <p:nvSpPr>
          <p:cNvPr id="366" name="Google Shape;366;p33"/>
          <p:cNvSpPr/>
          <p:nvPr/>
        </p:nvSpPr>
        <p:spPr>
          <a:xfrm>
            <a:off x="649822" y="61982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p33"/>
          <p:cNvSpPr/>
          <p:nvPr/>
        </p:nvSpPr>
        <p:spPr>
          <a:xfrm>
            <a:off x="50256" y="1084081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33"/>
          <p:cNvSpPr/>
          <p:nvPr/>
        </p:nvSpPr>
        <p:spPr>
          <a:xfrm>
            <a:off x="1256342" y="1025841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33"/>
          <p:cNvSpPr/>
          <p:nvPr/>
        </p:nvSpPr>
        <p:spPr>
          <a:xfrm>
            <a:off x="1277217" y="1719092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33"/>
          <p:cNvSpPr/>
          <p:nvPr/>
        </p:nvSpPr>
        <p:spPr>
          <a:xfrm>
            <a:off x="1856337" y="1331840"/>
            <a:ext cx="709800" cy="612000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F0A622">
              <a:alpha val="1569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p33"/>
          <p:cNvSpPr txBox="1"/>
          <p:nvPr/>
        </p:nvSpPr>
        <p:spPr>
          <a:xfrm>
            <a:off x="2312450" y="2520250"/>
            <a:ext cx="70092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At this time the cost for user acquisition are </a:t>
            </a:r>
            <a:endParaRPr sz="2400"/>
          </a:p>
          <a:p>
            <a:pPr indent="-323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0</a:t>
            </a:r>
            <a:r>
              <a:rPr b="1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b="1"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  <a:r>
              <a:rPr b="1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euro / user </a:t>
            </a:r>
            <a:endParaRPr sz="2400"/>
          </a:p>
          <a:p>
            <a:pPr indent="-3238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18</a:t>
            </a:r>
            <a:r>
              <a:rPr b="1" i="0" lang="en-US" sz="2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euro / active user</a:t>
            </a:r>
            <a:endParaRPr b="1" i="0" sz="24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