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1" r:id="rId4"/>
    <p:sldId id="299" r:id="rId5"/>
    <p:sldId id="292" r:id="rId6"/>
    <p:sldId id="303" r:id="rId7"/>
    <p:sldId id="302" r:id="rId8"/>
    <p:sldId id="300" r:id="rId9"/>
    <p:sldId id="304" r:id="rId10"/>
    <p:sldId id="288" r:id="rId11"/>
  </p:sldIdLst>
  <p:sldSz cx="9144000" cy="5143500" type="screen16x9"/>
  <p:notesSz cx="6858000" cy="9144000"/>
  <p:custShowLst>
    <p:custShow name="Custom Show 1" id="0">
      <p:sldLst>
        <p:sld r:id="rId3"/>
        <p:sld r:id="rId4"/>
        <p:sld r:id="rId5"/>
        <p:sld r:id="rId6"/>
        <p:sld r:id="rId7"/>
      </p:sldLst>
    </p:custShow>
    <p:custShow name="Custom Show 2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</p:sldLst>
    </p:custShow>
  </p:custShow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Masut" initials="DM" lastIdx="2" clrIdx="0">
    <p:extLst>
      <p:ext uri="{19B8F6BF-5375-455C-9EA6-DF929625EA0E}">
        <p15:presenceInfo xmlns:p15="http://schemas.microsoft.com/office/powerpoint/2012/main" userId="S::dan.masut@lendrise.com::a50e975c-8c55-4ff2-bbfb-08d8b5ff01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F"/>
    <a:srgbClr val="005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/>
    <p:restoredTop sz="94614"/>
  </p:normalViewPr>
  <p:slideViewPr>
    <p:cSldViewPr snapToGrid="0" snapToObjects="1">
      <p:cViewPr>
        <p:scale>
          <a:sx n="99" d="100"/>
          <a:sy n="99" d="100"/>
        </p:scale>
        <p:origin x="49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18:51:00.017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14:30:55.94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14:30:55.94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6AFE0-BF7A-3142-9D61-BBB2E5FF3CF4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244017-B810-894D-ACFF-628C027CF196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 </a:t>
          </a:r>
          <a:r>
            <a:rPr lang="en-US" sz="2000" b="1" i="1" dirty="0"/>
            <a:t>FICO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556A395F-88E6-1D47-8A44-82F24F704C3D}" type="parTrans" cxnId="{882D7D84-207B-274A-9EE2-8516805B99EF}">
      <dgm:prSet/>
      <dgm:spPr/>
      <dgm:t>
        <a:bodyPr/>
        <a:lstStyle/>
        <a:p>
          <a:endParaRPr lang="en-US"/>
        </a:p>
      </dgm:t>
    </dgm:pt>
    <dgm:pt modelId="{5ABEB11C-E398-E946-9FD1-B5D776A5DA52}" type="sibTrans" cxnId="{882D7D84-207B-274A-9EE2-8516805B99EF}">
      <dgm:prSet/>
      <dgm:spPr/>
      <dgm:t>
        <a:bodyPr/>
        <a:lstStyle/>
        <a:p>
          <a:endParaRPr lang="en-US"/>
        </a:p>
      </dgm:t>
    </dgm:pt>
    <dgm:pt modelId="{A3187729-6D28-D249-9824-4CDD7CBF0CBD}">
      <dgm:prSet phldrT="[Text]" custT="1"/>
      <dgm:spPr/>
      <dgm:t>
        <a:bodyPr/>
        <a:lstStyle/>
        <a:p>
          <a:r>
            <a:rPr lang="en-US" sz="2800" b="1" i="1" dirty="0">
              <a:latin typeface="+mj-lt"/>
            </a:rPr>
            <a:t>RAPORT</a:t>
          </a:r>
        </a:p>
        <a:p>
          <a:r>
            <a:rPr lang="en-US" sz="2800" dirty="0"/>
            <a:t> de credit</a:t>
          </a:r>
        </a:p>
      </dgm:t>
    </dgm:pt>
    <dgm:pt modelId="{E8D7F0A5-482B-D042-8800-CCA46D7F5A40}" type="parTrans" cxnId="{20A53F73-A91B-114C-B283-6C99EB83AAC3}">
      <dgm:prSet/>
      <dgm:spPr/>
      <dgm:t>
        <a:bodyPr/>
        <a:lstStyle/>
        <a:p>
          <a:endParaRPr lang="en-US"/>
        </a:p>
      </dgm:t>
    </dgm:pt>
    <dgm:pt modelId="{203F9C69-4C4C-B649-9F93-2609845E64A6}" type="sibTrans" cxnId="{20A53F73-A91B-114C-B283-6C99EB83AAC3}">
      <dgm:prSet/>
      <dgm:spPr/>
      <dgm:t>
        <a:bodyPr/>
        <a:lstStyle/>
        <a:p>
          <a:endParaRPr lang="en-US"/>
        </a:p>
      </dgm:t>
    </dgm:pt>
    <dgm:pt modelId="{CF93481F-F920-FA4D-8156-2F77B8B6573D}">
      <dgm:prSet phldrT="[Text]" custT="1"/>
      <dgm:spPr/>
      <dgm:t>
        <a:bodyPr/>
        <a:lstStyle/>
        <a:p>
          <a:r>
            <a:rPr lang="en-US" sz="3600" b="1" i="1" dirty="0">
              <a:solidFill>
                <a:srgbClr val="C00000"/>
              </a:solidFill>
              <a:latin typeface="+mj-lt"/>
            </a:rPr>
            <a:t>BONITATEA</a:t>
          </a:r>
          <a:r>
            <a:rPr lang="en-US" sz="3600" dirty="0">
              <a:solidFill>
                <a:srgbClr val="C00000"/>
              </a:solidFill>
            </a:rPr>
            <a:t> </a:t>
          </a:r>
          <a:r>
            <a:rPr lang="en-US" sz="3600" dirty="0" err="1">
              <a:solidFill>
                <a:srgbClr val="C00000"/>
              </a:solidFill>
            </a:rPr>
            <a:t>financiara</a:t>
          </a:r>
          <a:endParaRPr lang="en-US" sz="3600" dirty="0">
            <a:solidFill>
              <a:srgbClr val="C00000"/>
            </a:solidFill>
          </a:endParaRPr>
        </a:p>
      </dgm:t>
    </dgm:pt>
    <dgm:pt modelId="{BF3250D5-161C-E248-92B3-E2558128769B}" type="parTrans" cxnId="{2EAFFCCB-6AEF-5C4E-95CD-EC3AD6AC23C0}">
      <dgm:prSet/>
      <dgm:spPr/>
      <dgm:t>
        <a:bodyPr/>
        <a:lstStyle/>
        <a:p>
          <a:endParaRPr lang="en-US"/>
        </a:p>
      </dgm:t>
    </dgm:pt>
    <dgm:pt modelId="{F084AB3B-803E-AD4A-B6FC-993F7FAAE284}" type="sibTrans" cxnId="{2EAFFCCB-6AEF-5C4E-95CD-EC3AD6AC23C0}">
      <dgm:prSet/>
      <dgm:spPr/>
      <dgm:t>
        <a:bodyPr/>
        <a:lstStyle/>
        <a:p>
          <a:endParaRPr lang="en-US"/>
        </a:p>
      </dgm:t>
    </dgm:pt>
    <dgm:pt modelId="{52A16F23-05F2-434A-A330-0B933BA0AB51}">
      <dgm:prSet phldrT="[Text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en-US" sz="1600" dirty="0"/>
            <a:t> </a:t>
          </a:r>
          <a:r>
            <a:rPr lang="en-US" sz="2000" b="1" i="1" dirty="0" err="1"/>
            <a:t>Gradul</a:t>
          </a:r>
          <a:r>
            <a:rPr lang="en-US" sz="2000" b="1" i="1" dirty="0"/>
            <a:t> de </a:t>
          </a:r>
          <a:r>
            <a:rPr lang="en-US" sz="2000" b="1" i="1" dirty="0" err="1"/>
            <a:t>indatorare</a:t>
          </a:r>
          <a:r>
            <a:rPr lang="en-US" sz="2000" b="1" i="1" dirty="0"/>
            <a:t> &amp; </a:t>
          </a:r>
        </a:p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en-US" sz="2000" b="1" i="1" dirty="0" err="1"/>
            <a:t>Capacitatea</a:t>
          </a:r>
          <a:r>
            <a:rPr lang="en-US" sz="2000" b="1" i="1" dirty="0"/>
            <a:t> de </a:t>
          </a:r>
          <a:r>
            <a:rPr lang="en-US" sz="2000" b="1" i="1" dirty="0" err="1"/>
            <a:t>creditare</a:t>
          </a:r>
          <a:endParaRPr lang="en-US" sz="2000" b="1" i="1" dirty="0"/>
        </a:p>
        <a:p>
          <a:pPr>
            <a:buNone/>
          </a:pPr>
          <a:endParaRPr lang="en-US" sz="1200" dirty="0"/>
        </a:p>
      </dgm:t>
    </dgm:pt>
    <dgm:pt modelId="{2C6D56AE-3CD9-A644-AB60-F5385E9FD473}" type="parTrans" cxnId="{1F41480A-50EC-A042-82FA-8D13913CD373}">
      <dgm:prSet/>
      <dgm:spPr/>
      <dgm:t>
        <a:bodyPr/>
        <a:lstStyle/>
        <a:p>
          <a:endParaRPr lang="en-US"/>
        </a:p>
      </dgm:t>
    </dgm:pt>
    <dgm:pt modelId="{9FA63C64-A0E6-C249-83C1-86F554B434CF}" type="sibTrans" cxnId="{1F41480A-50EC-A042-82FA-8D13913CD373}">
      <dgm:prSet/>
      <dgm:spPr/>
      <dgm:t>
        <a:bodyPr/>
        <a:lstStyle/>
        <a:p>
          <a:endParaRPr lang="en-US"/>
        </a:p>
      </dgm:t>
    </dgm:pt>
    <dgm:pt modelId="{59E93CA3-3FB0-1447-B21C-A691D60ED4A2}" type="pres">
      <dgm:prSet presAssocID="{8DB6AFE0-BF7A-3142-9D61-BBB2E5FF3CF4}" presName="Name0" presStyleCnt="0">
        <dgm:presLayoutVars>
          <dgm:dir/>
          <dgm:animLvl val="lvl"/>
          <dgm:resizeHandles val="exact"/>
        </dgm:presLayoutVars>
      </dgm:prSet>
      <dgm:spPr/>
    </dgm:pt>
    <dgm:pt modelId="{4AC48ACC-6C0E-2244-ABA9-652A5B5AEA95}" type="pres">
      <dgm:prSet presAssocID="{67244017-B810-894D-ACFF-628C027CF196}" presName="Name8" presStyleCnt="0"/>
      <dgm:spPr/>
    </dgm:pt>
    <dgm:pt modelId="{215F5468-36C8-EB4A-9FC4-8FD484B5E15F}" type="pres">
      <dgm:prSet presAssocID="{67244017-B810-894D-ACFF-628C027CF196}" presName="level" presStyleLbl="node1" presStyleIdx="0" presStyleCnt="4" custScaleX="179180" custScaleY="12293" custLinFactNeighborY="9053">
        <dgm:presLayoutVars>
          <dgm:chMax val="1"/>
          <dgm:bulletEnabled val="1"/>
        </dgm:presLayoutVars>
      </dgm:prSet>
      <dgm:spPr/>
    </dgm:pt>
    <dgm:pt modelId="{8D397DD8-C487-1540-8FE3-41468A7F9B92}" type="pres">
      <dgm:prSet presAssocID="{67244017-B810-894D-ACFF-628C027CF19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52EA37-9D49-C148-8BBA-B45BDA30D266}" type="pres">
      <dgm:prSet presAssocID="{A3187729-6D28-D249-9824-4CDD7CBF0CBD}" presName="Name8" presStyleCnt="0"/>
      <dgm:spPr/>
    </dgm:pt>
    <dgm:pt modelId="{74CD2126-126D-0C4E-9CE1-A167D190F379}" type="pres">
      <dgm:prSet presAssocID="{A3187729-6D28-D249-9824-4CDD7CBF0CBD}" presName="level" presStyleLbl="node1" presStyleIdx="1" presStyleCnt="4" custScaleX="112505" custScaleY="23750" custLinFactNeighborY="5906">
        <dgm:presLayoutVars>
          <dgm:chMax val="1"/>
          <dgm:bulletEnabled val="1"/>
        </dgm:presLayoutVars>
      </dgm:prSet>
      <dgm:spPr/>
    </dgm:pt>
    <dgm:pt modelId="{38F4CA6B-512D-5942-9BE0-30F4BB98B13E}" type="pres">
      <dgm:prSet presAssocID="{A3187729-6D28-D249-9824-4CDD7CBF0C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F44702-79C2-7441-9238-3EE23E501E5E}" type="pres">
      <dgm:prSet presAssocID="{CF93481F-F920-FA4D-8156-2F77B8B6573D}" presName="Name8" presStyleCnt="0"/>
      <dgm:spPr/>
    </dgm:pt>
    <dgm:pt modelId="{BC44C260-A9B7-7442-A01B-05388C0BFF9A}" type="pres">
      <dgm:prSet presAssocID="{CF93481F-F920-FA4D-8156-2F77B8B6573D}" presName="level" presStyleLbl="node1" presStyleIdx="2" presStyleCnt="4" custScaleY="24424" custLinFactNeighborX="0" custLinFactNeighborY="87">
        <dgm:presLayoutVars>
          <dgm:chMax val="1"/>
          <dgm:bulletEnabled val="1"/>
        </dgm:presLayoutVars>
      </dgm:prSet>
      <dgm:spPr/>
    </dgm:pt>
    <dgm:pt modelId="{99B196F7-7A60-EC4B-BDEA-7B344B560448}" type="pres">
      <dgm:prSet presAssocID="{CF93481F-F920-FA4D-8156-2F77B8B6573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2B7930-3268-3E45-B532-18FCE1D585E4}" type="pres">
      <dgm:prSet presAssocID="{52A16F23-05F2-434A-A330-0B933BA0AB51}" presName="Name8" presStyleCnt="0"/>
      <dgm:spPr/>
    </dgm:pt>
    <dgm:pt modelId="{4C8B73E5-B565-AC42-AAC1-E3A33125CAC4}" type="pres">
      <dgm:prSet presAssocID="{52A16F23-05F2-434A-A330-0B933BA0AB51}" presName="level" presStyleLbl="node1" presStyleIdx="3" presStyleCnt="4" custScaleX="100000" custScaleY="19754" custLinFactNeighborX="23014" custLinFactNeighborY="3634">
        <dgm:presLayoutVars>
          <dgm:chMax val="1"/>
          <dgm:bulletEnabled val="1"/>
        </dgm:presLayoutVars>
      </dgm:prSet>
      <dgm:spPr/>
    </dgm:pt>
    <dgm:pt modelId="{56B2BEE8-8983-FA4C-BA21-A4F4DF1508A5}" type="pres">
      <dgm:prSet presAssocID="{52A16F23-05F2-434A-A330-0B933BA0AB5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F41480A-50EC-A042-82FA-8D13913CD373}" srcId="{8DB6AFE0-BF7A-3142-9D61-BBB2E5FF3CF4}" destId="{52A16F23-05F2-434A-A330-0B933BA0AB51}" srcOrd="3" destOrd="0" parTransId="{2C6D56AE-3CD9-A644-AB60-F5385E9FD473}" sibTransId="{9FA63C64-A0E6-C249-83C1-86F554B434CF}"/>
    <dgm:cxn modelId="{8FE4DD11-CDC9-7B4F-9005-2E864D3AE8D0}" type="presOf" srcId="{67244017-B810-894D-ACFF-628C027CF196}" destId="{8D397DD8-C487-1540-8FE3-41468A7F9B92}" srcOrd="1" destOrd="0" presId="urn:microsoft.com/office/officeart/2005/8/layout/pyramid1"/>
    <dgm:cxn modelId="{3814AD25-371E-2842-840B-BE800CE302E6}" type="presOf" srcId="{52A16F23-05F2-434A-A330-0B933BA0AB51}" destId="{4C8B73E5-B565-AC42-AAC1-E3A33125CAC4}" srcOrd="0" destOrd="0" presId="urn:microsoft.com/office/officeart/2005/8/layout/pyramid1"/>
    <dgm:cxn modelId="{0F3DD742-6804-E749-AA32-77BD1A251533}" type="presOf" srcId="{CF93481F-F920-FA4D-8156-2F77B8B6573D}" destId="{BC44C260-A9B7-7442-A01B-05388C0BFF9A}" srcOrd="0" destOrd="0" presId="urn:microsoft.com/office/officeart/2005/8/layout/pyramid1"/>
    <dgm:cxn modelId="{064AFC55-EDA2-774C-B95B-1736E0747205}" type="presOf" srcId="{A3187729-6D28-D249-9824-4CDD7CBF0CBD}" destId="{74CD2126-126D-0C4E-9CE1-A167D190F379}" srcOrd="0" destOrd="0" presId="urn:microsoft.com/office/officeart/2005/8/layout/pyramid1"/>
    <dgm:cxn modelId="{9C23A86D-7656-E54F-AA3C-88D604B39A58}" type="presOf" srcId="{CF93481F-F920-FA4D-8156-2F77B8B6573D}" destId="{99B196F7-7A60-EC4B-BDEA-7B344B560448}" srcOrd="1" destOrd="0" presId="urn:microsoft.com/office/officeart/2005/8/layout/pyramid1"/>
    <dgm:cxn modelId="{20A53F73-A91B-114C-B283-6C99EB83AAC3}" srcId="{8DB6AFE0-BF7A-3142-9D61-BBB2E5FF3CF4}" destId="{A3187729-6D28-D249-9824-4CDD7CBF0CBD}" srcOrd="1" destOrd="0" parTransId="{E8D7F0A5-482B-D042-8800-CCA46D7F5A40}" sibTransId="{203F9C69-4C4C-B649-9F93-2609845E64A6}"/>
    <dgm:cxn modelId="{882D7D84-207B-274A-9EE2-8516805B99EF}" srcId="{8DB6AFE0-BF7A-3142-9D61-BBB2E5FF3CF4}" destId="{67244017-B810-894D-ACFF-628C027CF196}" srcOrd="0" destOrd="0" parTransId="{556A395F-88E6-1D47-8A44-82F24F704C3D}" sibTransId="{5ABEB11C-E398-E946-9FD1-B5D776A5DA52}"/>
    <dgm:cxn modelId="{EE67CA8E-4DC3-FD4C-9BC6-66134ECAA34B}" type="presOf" srcId="{52A16F23-05F2-434A-A330-0B933BA0AB51}" destId="{56B2BEE8-8983-FA4C-BA21-A4F4DF1508A5}" srcOrd="1" destOrd="0" presId="urn:microsoft.com/office/officeart/2005/8/layout/pyramid1"/>
    <dgm:cxn modelId="{2EAFFCCB-6AEF-5C4E-95CD-EC3AD6AC23C0}" srcId="{8DB6AFE0-BF7A-3142-9D61-BBB2E5FF3CF4}" destId="{CF93481F-F920-FA4D-8156-2F77B8B6573D}" srcOrd="2" destOrd="0" parTransId="{BF3250D5-161C-E248-92B3-E2558128769B}" sibTransId="{F084AB3B-803E-AD4A-B6FC-993F7FAAE284}"/>
    <dgm:cxn modelId="{A8AF58CF-7C08-CE40-871C-6CE22DF56E5E}" type="presOf" srcId="{67244017-B810-894D-ACFF-628C027CF196}" destId="{215F5468-36C8-EB4A-9FC4-8FD484B5E15F}" srcOrd="0" destOrd="0" presId="urn:microsoft.com/office/officeart/2005/8/layout/pyramid1"/>
    <dgm:cxn modelId="{56EC6FE6-1640-DE4D-B86E-BF4EA514DF09}" type="presOf" srcId="{A3187729-6D28-D249-9824-4CDD7CBF0CBD}" destId="{38F4CA6B-512D-5942-9BE0-30F4BB98B13E}" srcOrd="1" destOrd="0" presId="urn:microsoft.com/office/officeart/2005/8/layout/pyramid1"/>
    <dgm:cxn modelId="{E97091E8-0F6C-7F48-9266-E47EA1E80A3C}" type="presOf" srcId="{8DB6AFE0-BF7A-3142-9D61-BBB2E5FF3CF4}" destId="{59E93CA3-3FB0-1447-B21C-A691D60ED4A2}" srcOrd="0" destOrd="0" presId="urn:microsoft.com/office/officeart/2005/8/layout/pyramid1"/>
    <dgm:cxn modelId="{AB7A4039-7BE7-CC43-8653-1CA4F34E7ACA}" type="presParOf" srcId="{59E93CA3-3FB0-1447-B21C-A691D60ED4A2}" destId="{4AC48ACC-6C0E-2244-ABA9-652A5B5AEA95}" srcOrd="0" destOrd="0" presId="urn:microsoft.com/office/officeart/2005/8/layout/pyramid1"/>
    <dgm:cxn modelId="{9DF4391A-15BD-F745-9175-7A87D40B23C3}" type="presParOf" srcId="{4AC48ACC-6C0E-2244-ABA9-652A5B5AEA95}" destId="{215F5468-36C8-EB4A-9FC4-8FD484B5E15F}" srcOrd="0" destOrd="0" presId="urn:microsoft.com/office/officeart/2005/8/layout/pyramid1"/>
    <dgm:cxn modelId="{72C3118F-B8E3-124C-B4DB-15B72D80919C}" type="presParOf" srcId="{4AC48ACC-6C0E-2244-ABA9-652A5B5AEA95}" destId="{8D397DD8-C487-1540-8FE3-41468A7F9B92}" srcOrd="1" destOrd="0" presId="urn:microsoft.com/office/officeart/2005/8/layout/pyramid1"/>
    <dgm:cxn modelId="{C2B44777-7D00-9240-944F-DBC7654283B8}" type="presParOf" srcId="{59E93CA3-3FB0-1447-B21C-A691D60ED4A2}" destId="{B152EA37-9D49-C148-8BBA-B45BDA30D266}" srcOrd="1" destOrd="0" presId="urn:microsoft.com/office/officeart/2005/8/layout/pyramid1"/>
    <dgm:cxn modelId="{9486BCB1-840E-EB43-9600-AFAEB13F9D4D}" type="presParOf" srcId="{B152EA37-9D49-C148-8BBA-B45BDA30D266}" destId="{74CD2126-126D-0C4E-9CE1-A167D190F379}" srcOrd="0" destOrd="0" presId="urn:microsoft.com/office/officeart/2005/8/layout/pyramid1"/>
    <dgm:cxn modelId="{0F5A1690-2226-8541-AB36-394141DDE3A3}" type="presParOf" srcId="{B152EA37-9D49-C148-8BBA-B45BDA30D266}" destId="{38F4CA6B-512D-5942-9BE0-30F4BB98B13E}" srcOrd="1" destOrd="0" presId="urn:microsoft.com/office/officeart/2005/8/layout/pyramid1"/>
    <dgm:cxn modelId="{D0CFAC86-7C04-A14E-AC05-9C195FEEFD07}" type="presParOf" srcId="{59E93CA3-3FB0-1447-B21C-A691D60ED4A2}" destId="{CDF44702-79C2-7441-9238-3EE23E501E5E}" srcOrd="2" destOrd="0" presId="urn:microsoft.com/office/officeart/2005/8/layout/pyramid1"/>
    <dgm:cxn modelId="{C6E9C082-2065-134A-A111-F79B8EF2A54C}" type="presParOf" srcId="{CDF44702-79C2-7441-9238-3EE23E501E5E}" destId="{BC44C260-A9B7-7442-A01B-05388C0BFF9A}" srcOrd="0" destOrd="0" presId="urn:microsoft.com/office/officeart/2005/8/layout/pyramid1"/>
    <dgm:cxn modelId="{FBC0C63F-978B-A443-8701-FCDEAF08159A}" type="presParOf" srcId="{CDF44702-79C2-7441-9238-3EE23E501E5E}" destId="{99B196F7-7A60-EC4B-BDEA-7B344B560448}" srcOrd="1" destOrd="0" presId="urn:microsoft.com/office/officeart/2005/8/layout/pyramid1"/>
    <dgm:cxn modelId="{735F1C31-6FA3-0042-8652-53D771857622}" type="presParOf" srcId="{59E93CA3-3FB0-1447-B21C-A691D60ED4A2}" destId="{CE2B7930-3268-3E45-B532-18FCE1D585E4}" srcOrd="3" destOrd="0" presId="urn:microsoft.com/office/officeart/2005/8/layout/pyramid1"/>
    <dgm:cxn modelId="{BC366154-08AF-2C4A-B7ED-1F2BCD53D43C}" type="presParOf" srcId="{CE2B7930-3268-3E45-B532-18FCE1D585E4}" destId="{4C8B73E5-B565-AC42-AAC1-E3A33125CAC4}" srcOrd="0" destOrd="0" presId="urn:microsoft.com/office/officeart/2005/8/layout/pyramid1"/>
    <dgm:cxn modelId="{6682FDD1-8496-A044-8E12-D5FC0112349F}" type="presParOf" srcId="{CE2B7930-3268-3E45-B532-18FCE1D585E4}" destId="{56B2BEE8-8983-FA4C-BA21-A4F4DF1508A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F5468-36C8-EB4A-9FC4-8FD484B5E15F}">
      <dsp:nvSpPr>
        <dsp:cNvPr id="0" name=""/>
        <dsp:cNvSpPr/>
      </dsp:nvSpPr>
      <dsp:spPr>
        <a:xfrm>
          <a:off x="2211098" y="465372"/>
          <a:ext cx="1673802" cy="497971"/>
        </a:xfrm>
        <a:prstGeom prst="trapezoid">
          <a:avLst>
            <a:gd name="adj" fmla="val 752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 </a:t>
          </a:r>
          <a:r>
            <a:rPr lang="en-US" sz="2000" b="1" i="1" kern="1200" dirty="0"/>
            <a:t>FICO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211098" y="465372"/>
        <a:ext cx="1673802" cy="497971"/>
      </dsp:txXfrm>
    </dsp:sp>
    <dsp:sp modelId="{74CD2126-126D-0C4E-9CE1-A167D190F379}">
      <dsp:nvSpPr>
        <dsp:cNvPr id="0" name=""/>
        <dsp:cNvSpPr/>
      </dsp:nvSpPr>
      <dsp:spPr>
        <a:xfrm>
          <a:off x="1507294" y="958641"/>
          <a:ext cx="3081411" cy="962078"/>
        </a:xfrm>
        <a:prstGeom prst="trapezoid">
          <a:avLst>
            <a:gd name="adj" fmla="val 752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latin typeface="+mj-lt"/>
            </a:rPr>
            <a:t>RAPORT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de credit</a:t>
          </a:r>
        </a:p>
      </dsp:txBody>
      <dsp:txXfrm>
        <a:off x="2046541" y="958641"/>
        <a:ext cx="2002917" cy="962078"/>
      </dsp:txXfrm>
    </dsp:sp>
    <dsp:sp modelId="{BC44C260-A9B7-7442-A01B-05388C0BFF9A}">
      <dsp:nvSpPr>
        <dsp:cNvPr id="0" name=""/>
        <dsp:cNvSpPr/>
      </dsp:nvSpPr>
      <dsp:spPr>
        <a:xfrm>
          <a:off x="750553" y="1922207"/>
          <a:ext cx="4594892" cy="989381"/>
        </a:xfrm>
        <a:prstGeom prst="trapezoid">
          <a:avLst>
            <a:gd name="adj" fmla="val 752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kern="1200" dirty="0">
              <a:solidFill>
                <a:srgbClr val="C00000"/>
              </a:solidFill>
              <a:latin typeface="+mj-lt"/>
            </a:rPr>
            <a:t>BONITATEA</a:t>
          </a:r>
          <a:r>
            <a:rPr lang="en-US" sz="3600" kern="1200" dirty="0">
              <a:solidFill>
                <a:srgbClr val="C00000"/>
              </a:solidFill>
            </a:rPr>
            <a:t> </a:t>
          </a:r>
          <a:r>
            <a:rPr lang="en-US" sz="3600" kern="1200" dirty="0" err="1">
              <a:solidFill>
                <a:srgbClr val="C00000"/>
              </a:solidFill>
            </a:rPr>
            <a:t>financiara</a:t>
          </a:r>
          <a:endParaRPr lang="en-US" sz="3600" kern="1200" dirty="0">
            <a:solidFill>
              <a:srgbClr val="C00000"/>
            </a:solidFill>
          </a:endParaRPr>
        </a:p>
      </dsp:txBody>
      <dsp:txXfrm>
        <a:off x="1554660" y="1922207"/>
        <a:ext cx="2986679" cy="989381"/>
      </dsp:txXfrm>
    </dsp:sp>
    <dsp:sp modelId="{4C8B73E5-B565-AC42-AAC1-E3A33125CAC4}">
      <dsp:nvSpPr>
        <dsp:cNvPr id="0" name=""/>
        <dsp:cNvSpPr/>
      </dsp:nvSpPr>
      <dsp:spPr>
        <a:xfrm>
          <a:off x="0" y="3250650"/>
          <a:ext cx="6095999" cy="800206"/>
        </a:xfrm>
        <a:prstGeom prst="trapezoid">
          <a:avLst>
            <a:gd name="adj" fmla="val 752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 </a:t>
          </a:r>
          <a:r>
            <a:rPr lang="en-US" sz="2000" b="1" i="1" kern="1200" dirty="0" err="1"/>
            <a:t>Gradul</a:t>
          </a:r>
          <a:r>
            <a:rPr lang="en-US" sz="2000" b="1" i="1" kern="1200" dirty="0"/>
            <a:t> de </a:t>
          </a:r>
          <a:r>
            <a:rPr lang="en-US" sz="2000" b="1" i="1" kern="1200" dirty="0" err="1"/>
            <a:t>indatorare</a:t>
          </a:r>
          <a:r>
            <a:rPr lang="en-US" sz="2000" b="1" i="1" kern="1200" dirty="0"/>
            <a:t> &amp; </a:t>
          </a: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b="1" i="1" kern="1200" dirty="0" err="1"/>
            <a:t>Capacitatea</a:t>
          </a:r>
          <a:r>
            <a:rPr lang="en-US" sz="2000" b="1" i="1" kern="1200" dirty="0"/>
            <a:t> de </a:t>
          </a:r>
          <a:r>
            <a:rPr lang="en-US" sz="2000" b="1" i="1" kern="1200" dirty="0" err="1"/>
            <a:t>creditare</a:t>
          </a:r>
          <a:endParaRPr lang="en-US" sz="2000" b="1" i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066800" y="3250650"/>
        <a:ext cx="3962400" cy="800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14C6CA-0EBF-654A-8839-32D0753AD7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o-RO"/>
              <a:t>ScoreRise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10ADA-90C1-1440-B2EB-6546752FE2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7B2C4-1B66-8648-A538-06CB0132BDAC}" type="datetimeFigureOut">
              <a:rPr lang="ro-RO" smtClean="0"/>
              <a:t>07.05.2019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A0314-4855-374F-B5C3-8F9B434D30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61A87-50C7-8D49-B6C9-42F8E8AF94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8C26-1ED6-2A4E-9E89-83CD0A5E123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02804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6T15:38:08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585 0 24575,'-16'0'0,"4"0"0,-5 0 0,7 0 0,-7 0 0,5 5 0,-10-4 0,10 8 0,-4-3 0,5 5 0,1-1 0,-1 1 0,5-1 0,-3-4 0,3 3 0,-5-3 0,1 5 0,-7 5 0,5-4 0,-10 10 0,10-10 0,-10 10 0,10-10 0,-4 4 0,5-6 0,0 1 0,5-1 0,-3 1 0,8-1 0,-4 1 0,0-1 0,-1 7 0,0 0 0,-5 7 0,-1 6 0,-2 2 0,-6 14 0,2-5 0,3 6 0,-4-8 0,6-7 0,1-2 0,5-13 0,-3 5 0,4-10 0,0 10 0,1-10 0,0 10 0,3-10 0,-3 10 0,0-4 0,3 0 0,-3 4 0,0-5 0,4 1 0,-5 4 0,6-10 0,0 10 0,0-5 0,0 1 0,0 4 0,0-4 0,0 5 0,0-5 0,0 4 0,0-4 0,0 12 0,0-5 0,0-1 0,0 5 0,0-9 0,0 20 0,0-14 0,0 8 0,0-10 0,0 6 0,0 2 0,0 6 0,0 1 0,0 8 0,0-6 0,0 13 0,0-5 0,0 7 0,0 0 0,7 1 0,-6-9 0,6-1 0,-2-8 0,-3 0 0,3-1 0,1-6 0,-5 13 0,4-11 0,1 13 0,1 9 0,7-5 0,-7 7 0,5-4 0,-10-13 0,10 13 0,-10-5 0,11 16 0,-5 3 0,1-1 0,4 8 0,-4-8 0,-1 20 0,6-8 0,-6 7 0,1-9 0,-2-18 0,0 2 0,2 27-291,-5-28 0,1 0 291,1 16-173,1-8 173,-6 6 0,5-15 0,1 6 0,-6-16 0,5 5 577,-6-13-577,0 6 178,0-9-178,0 1 0,0-7 0,0-2 0,0-12 0,0-2 0,5-5 0,-4-1 0,4 1 0,-5-1 0,0 1 0,0 12 0,0 3 0,0 13 0,0 7 0,0-5 0,6 14 0,-4-7 0,4 9 0,-6-9 0,0-1 0,0-8 0,0-1 0,6 1 0,-5 0 0,5 0 0,-6-1 0,6 9 0,-4-6 0,4 5 0,0-7 0,-5 0 0,5 0 0,-1-7 0,2 8 0,-1-20 0,4 7 0,-9-16 0,4-1 0,-1 1 0,2-1 0,5 6 0,0 2 0,1 5 0,0 8 0,5-6 0,-3 5 0,2-12 0,-5-2 0,5-5 0,-4 0 0,5 0 0,-7-6 0,1 0 0,-1-5 0,1 0 0,5 5 0,2-3 0,5 3 0,0-5 0,8 0 0,-6 0 0,12 0 0,-12 0 0,5 0 0,-6 0 0,-7 0 0,5 0 0,-10 0 0,10-5 0,-10-1 0,5-11 0,-7 5 0,7-10 0,0-1 0,7-2 0,-7 3 0,0 0 0,-7 10 0,2-10 0,-1 4 0,0 0 0,0-4 0,1 4 0,-1-5 0,1-8 0,0 6 0,1-12 0,-1 5 0,1 0 0,-1 1 0,-6 8 0,5-8 0,-9 6 0,9-12 0,-9 5 0,10-40 0,-11 17 0,6-35 0,-7 12 0,0-1 0,0-8 0,0 19 0,0-6 0,0 15 0,0-6 0,0 16 0,0-5 0,0 5 0,0 0 0,0-14 0,0 12 0,0-15 0,0 1 0,-7-3 0,5-8 0,-5-1 0,7-10 0,0 8 0,-7-7 0,7 25 0,-1 1 0,-6-28 0,3 28 0,1 0-459,1-27 459,-5 37 0,0 0 0,5-33 0,-13-12 0,7 36 0,-7-15 0,0 15 0,1-7 0,6 18 0,-5-7 0,5 6 0,-5 1 459,5 1-459,-4 8 0,11-8 0,-11-1 0,10-1 0,-10-6 0,4 7 0,1 0 0,-2-5 0,-2 5 0,-2-1-554,4-14 1,0-1 553,-4 3 0,0 1 0,4 2 0,1 3-560,-2-39 560,2 35 0,0 1 0,-1-25 0,1 28 0,-1 0 0,-7-34 0,0 2 0,7 28 0,-3 3 0,10 24 0,-9 2 1074,10 12-1074,-9 1 593,9 7-593,-9 4 0,5-4 0,-1-1 0,-4-1 0,4-10 0,0 10 0,-5-10 0,5 10 0,0-11 0,-4 11 0,9-4 0,-8 5 0,8 1 0,-9-1 0,9 1 0,-4-7 0,0-1 0,4 1 0,-10-5 0,5 4 0,-1-6 0,-3 1 0,8-1 0,-7 6 0,7 2 0,-2 5 0,-1 5 0,4-3 0,-9 8 0,4-4 0,1 0 0,-5 4 0,-2-4 0,-5 5 0,-14 12 0,17-9 0,-4 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6T15:38:27.01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326.24609"/>
      <inkml:brushProperty name="anchorY" value="-6401.34033"/>
      <inkml:brushProperty name="scaleFactor" value="0.5"/>
    </inkml:brush>
  </inkml:definitions>
  <inkml:trace contextRef="#ctx0" brushRef="#br0">723 231 24575,'69'-2'0,"-1"-1"0,-9 2 0,12-2 0,-3 1 0,-31 2 0,-5 0 0,0 0 0,5-6 0,-5 4 0,14-3 0,-5 5 0,6 0 0,-1 0 0,3 0 0,7 0 0,1 0 0,-1 0 0,0 0 0,10 0 0,-8 0 0,8 0 0,-18 0 0,-1 0 0,-8 0 0,-7 0 0,-2 0 0,-7 0 0,-5 0 0,4 0 0,-4 0 0,5 0 0,1 0 0,-7 0 0,5 0 0,3 0 0,-1 0 0,6 0 0,-14 0 0,1 0 0,-7 0 0,1 0 0,-1 4 0,1-3 0,-1 4 0,6-5 0,9 6 0,0-5 0,5 5 0,-6-1 0,-1-3 0,-5 3 0,-2-5 0,-6 4 0,1-2 0,-1 2 0,-4 1 0,-1 1 0,-5 4 0,0 1 0,0-1 0,0 1 0,0-1 0,0 1 0,0-1 0,0 1 0,0-1 0,0 1 0,0-1 0,0 6 0,0-4 0,0 10 0,0-10 0,0 5 0,0-7 0,0 1 0,0-1 0,0 1 0,0-1 0,0 1 0,0 5 0,0-4 0,0 10 0,0-10 0,0 10 0,0-10 0,0 10 0,0-11 0,0 6 0,0-7 0,0 1 0,0-1 0,0 1 0,0-1 0,0 1 0,0 5 0,-5-4 0,4 10 0,-4-10 0,5 10 0,-4-10 0,2 4 0,-7-6 0,8 1 0,-9-1 0,4 1 0,1-1 0,-5-4 0,9 4 0,-9-9 0,5 8 0,-6-8 0,-5 9 0,4-4 0,-11 6 0,6-6 0,-7 4 0,1-4 0,-1 6 0,1-5 0,-1 3 0,6-9 0,-4 4 0,10 0 0,-10-4 0,10 4 0,-10-5 0,4 0 0,0 5 0,-4-4 0,4 3 0,-5-4 0,-1 0 0,1 0 0,-1 6 0,1-5 0,-6 4 0,5-5 0,1 0 0,1 0 0,10 0 0,-10 0 0,4 0 0,0 0 0,-4 0 0,4 0 0,-5 5 0,-7-4 0,4 5 0,-4-6 0,0 0 0,4 0 0,-4 0 0,6 0 0,7 0 0,-5 0 0,4 0 0,0 0 0,-9 0 0,14 0 0,-14 0 0,9 0 0,-5 0 0,-1 0 0,1 0 0,-1 5 0,1-4 0,-1 4 0,1-5 0,-1 0 0,6 0 0,-4 6 0,4-5 0,-5 4 0,-1 0 0,1-4 0,-1 10 0,-6-10 0,-2 4 0,0-5 0,-5 0 0,11 0 0,-21 0 0,19 0 0,-13 0 0,17 0 0,7 0 0,-5 0 0,4 0 0,0 0 0,2 0 0,5 0 0,5-4 0,-3 2 0,3-2 0,-5-1 0,-5 4 0,-2-9 0,-12 3 0,-2-6 0,0 1 0,-6 5 0,6-4 0,0 4 0,2-5 0,6 0 0,1 0 0,5 1 0,-4-1 0,10 1 0,-10 0 0,10 0 0,-5 0 0,1 0 0,3-6 0,-3 5 0,4-10 0,2 10 0,-2-10 0,1 4 0,-1-6 0,1 6 0,-6-14 0,4 11 0,-4-13 0,0 11 0,4-1 0,-4 1 0,11 5 0,-5-4 0,5 4 0,-6-5 0,5 5 0,-3-4 0,9 10 0,-10-10 0,10 10 0,-4-5 0,5 7 0,0-1 0,0 0 0,0-5 0,0-2 0,0-5 0,0-1 0,0-6 0,0 5 0,5-13 0,2 13 0,6-12 0,-2 17 0,1-8 0,-1 15 0,-5-3 0,3 10 0,-7-3 0,7 8 0,-3-4 0,4 0 0,1 4 0,-1-8 0,6 2 0,2 1 0,12-5 0,-10 10 0,9-5 0,-5 6 0,1 0 0,0 0 0,-3 0 0,-5 0 0,1 0 0,4 0 0,-10 0 0,4 0 0,-5 0 0,5 0 0,-4 0 0,4 0 0,0 0 0,2 0 0,5 0 0,11 0 0,-13 0 0,11 0 0,-14 0 0,-1 0 0,5 0 0,-10 0 0,4 0 0,-5 5 0,-1-4 0,1 3 0,-1-4 0,1 0 0,-1 5 0,1-4 0,-1 4 0,1-5 0,-1 0 0,1 0 0,-1 0 0,14 0 0,2 0 0,6 0 0,5 0 0,-12 0 0,5 0 0,-7 0 0,1 0 0,-1 0 0,-5 0 0,4 0 0,-4 0 0,5 0 0,7 0 0,-5 0 0,6 0 0,-1 0 0,-5 0 0,5 0 0,-6 0 0,6 0 0,-5 0 0,10 0 0,-10 0 0,3 0 0,-11 0 0,5 0 0,-10 0 0,5 0 0,-7 0 0,1 0 0,-1 0 0,1 0 0,-1 0 0,0 0 0,7 0 0,-5 0 0,10 0 0,-5 0 0,7 0 0,-1 0 0,-5 0 0,4 0 0,-4 0 0,-1 0 0,5-5 0,-4 3 0,0-3 0,4 5 0,-5 0 0,1 0 0,4 0 0,-4 0 0,-1 0 0,5 0 0,-10 0 0,10 0 0,-4 0 0,5 0 0,1 0 0,-7 0 0,0 0 0,9 0 0,-11 5 0,17-4 0,-20 8 0,10-2 0,-10 3 0,10 2 0,-4-6 0,-1 4 0,5-9 0,-10 8 0,10-8 0,-10 9 0,4-9 0,-5 3 0,-5 1 0,3-4 0,-8 9 0,4-5 0,0 6 0,-4-1 0,3 1 0,-4-1 0,0-4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9" name="Shape 5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9501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Line"/>
          <p:cNvSpPr/>
          <p:nvPr/>
        </p:nvSpPr>
        <p:spPr>
          <a:xfrm>
            <a:off x="2477723" y="415650"/>
            <a:ext cx="6244202" cy="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Line"/>
          <p:cNvSpPr/>
          <p:nvPr/>
        </p:nvSpPr>
        <p:spPr>
          <a:xfrm>
            <a:off x="2477723" y="4739999"/>
            <a:ext cx="6244202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" name="Line"/>
          <p:cNvSpPr/>
          <p:nvPr/>
        </p:nvSpPr>
        <p:spPr>
          <a:xfrm>
            <a:off x="425197" y="415650"/>
            <a:ext cx="1833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0265" y="3238450"/>
            <a:ext cx="6331501" cy="124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999" y="4695441"/>
            <a:ext cx="393318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"/>
          <p:cNvSpPr/>
          <p:nvPr/>
        </p:nvSpPr>
        <p:spPr>
          <a:xfrm>
            <a:off x="425200" y="415650"/>
            <a:ext cx="8296800" cy="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Line"/>
          <p:cNvSpPr/>
          <p:nvPr/>
        </p:nvSpPr>
        <p:spPr>
          <a:xfrm>
            <a:off x="425200" y="4739999"/>
            <a:ext cx="8296800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406424" y="1806824"/>
            <a:ext cx="8296801" cy="1542001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Title Text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999" y="4695441"/>
            <a:ext cx="393318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"/>
          <p:cNvSpPr/>
          <p:nvPr/>
        </p:nvSpPr>
        <p:spPr>
          <a:xfrm>
            <a:off x="2477723" y="415650"/>
            <a:ext cx="6244202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" name="Line"/>
          <p:cNvSpPr/>
          <p:nvPr/>
        </p:nvSpPr>
        <p:spPr>
          <a:xfrm>
            <a:off x="2477723" y="4739999"/>
            <a:ext cx="6244202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" name="Line"/>
          <p:cNvSpPr/>
          <p:nvPr/>
        </p:nvSpPr>
        <p:spPr>
          <a:xfrm>
            <a:off x="425197" y="415650"/>
            <a:ext cx="1833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1" cy="635401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Title Text</a:t>
            </a:r>
          </a:p>
        </p:txBody>
      </p:sp>
      <p:sp>
        <p:nvSpPr>
          <p:cNvPr id="133" name="Body Level One…"/>
          <p:cNvSpPr txBox="1">
            <a:spLocks noGrp="1"/>
          </p:cNvSpPr>
          <p:nvPr>
            <p:ph type="body" idx="1"/>
          </p:nvPr>
        </p:nvSpPr>
        <p:spPr>
          <a:xfrm>
            <a:off x="2410111" y="1595774"/>
            <a:ext cx="6321602" cy="300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999" y="4695441"/>
            <a:ext cx="393318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ne"/>
          <p:cNvSpPr/>
          <p:nvPr/>
        </p:nvSpPr>
        <p:spPr>
          <a:xfrm>
            <a:off x="2477723" y="415650"/>
            <a:ext cx="6244202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" name="Line"/>
          <p:cNvSpPr/>
          <p:nvPr/>
        </p:nvSpPr>
        <p:spPr>
          <a:xfrm>
            <a:off x="2477723" y="4739999"/>
            <a:ext cx="6244202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" name="Line"/>
          <p:cNvSpPr/>
          <p:nvPr/>
        </p:nvSpPr>
        <p:spPr>
          <a:xfrm>
            <a:off x="425197" y="415650"/>
            <a:ext cx="1833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1" cy="635401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00301" y="1602675"/>
            <a:ext cx="3071401" cy="30024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>
              <a:defRPr sz="14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>
              <a:defRPr sz="14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>
              <a:defRPr sz="14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>
              <a:defRPr sz="14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5650570" y="1602675"/>
            <a:ext cx="3071402" cy="3002401"/>
          </a:xfrm>
          <a:prstGeom prst="rect">
            <a:avLst/>
          </a:prstGeom>
        </p:spPr>
        <p:txBody>
          <a:bodyPr/>
          <a:lstStyle/>
          <a:p>
            <a:pPr>
              <a:defRPr sz="14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999" y="4695441"/>
            <a:ext cx="393318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303299" y="411575"/>
            <a:ext cx="8520602" cy="639601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999" y="4695441"/>
            <a:ext cx="393318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e"/>
          <p:cNvSpPr/>
          <p:nvPr/>
        </p:nvSpPr>
        <p:spPr>
          <a:xfrm>
            <a:off x="425197" y="415650"/>
            <a:ext cx="1833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283102" y="712140"/>
            <a:ext cx="6244201" cy="3835501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Title Text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999" y="4695441"/>
            <a:ext cx="393318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"/>
          <p:cNvSpPr/>
          <p:nvPr/>
        </p:nvSpPr>
        <p:spPr>
          <a:xfrm>
            <a:off x="4572000" y="124"/>
            <a:ext cx="4572000" cy="5143501"/>
          </a:xfrm>
          <a:prstGeom prst="rect">
            <a:avLst/>
          </a:prstGeom>
          <a:solidFill>
            <a:srgbClr val="F4652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1" name="Line"/>
          <p:cNvSpPr/>
          <p:nvPr/>
        </p:nvSpPr>
        <p:spPr>
          <a:xfrm>
            <a:off x="5029675" y="4495500"/>
            <a:ext cx="4683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265500" y="1397349"/>
            <a:ext cx="4045200" cy="1318201"/>
          </a:xfrm>
          <a:prstGeom prst="rect">
            <a:avLst/>
          </a:prstGeom>
        </p:spPr>
        <p:txBody>
          <a:bodyPr anchor="b"/>
          <a:lstStyle>
            <a:lvl1pPr algn="ctr">
              <a:defRPr sz="3600" b="1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735370"/>
            <a:ext cx="4045200" cy="13455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Rectangle"/>
          <p:cNvSpPr txBox="1">
            <a:spLocks noGrp="1"/>
          </p:cNvSpPr>
          <p:nvPr>
            <p:ph type="body" sz="half" idx="13"/>
          </p:nvPr>
        </p:nvSpPr>
        <p:spPr>
          <a:xfrm>
            <a:off x="4939500" y="724199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999" y="4695441"/>
            <a:ext cx="393318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Line"/>
          <p:cNvSpPr/>
          <p:nvPr/>
        </p:nvSpPr>
        <p:spPr>
          <a:xfrm>
            <a:off x="425200" y="4739999"/>
            <a:ext cx="8296800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Line"/>
          <p:cNvSpPr/>
          <p:nvPr/>
        </p:nvSpPr>
        <p:spPr>
          <a:xfrm>
            <a:off x="425197" y="415650"/>
            <a:ext cx="1833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8016" y="4226024"/>
            <a:ext cx="8388602" cy="3936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999" y="4695441"/>
            <a:ext cx="393318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Line"/>
          <p:cNvSpPr/>
          <p:nvPr/>
        </p:nvSpPr>
        <p:spPr>
          <a:xfrm>
            <a:off x="425200" y="4739999"/>
            <a:ext cx="8296800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Line"/>
          <p:cNvSpPr/>
          <p:nvPr/>
        </p:nvSpPr>
        <p:spPr>
          <a:xfrm>
            <a:off x="425200" y="415650"/>
            <a:ext cx="8296800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1" cy="1538400"/>
          </a:xfrm>
          <a:prstGeom prst="rect">
            <a:avLst/>
          </a:prstGeom>
        </p:spPr>
        <p:txBody>
          <a:bodyPr anchor="ctr"/>
          <a:lstStyle>
            <a:lvl1pPr algn="ctr">
              <a:defRPr sz="9600">
                <a:solidFill>
                  <a:srgbClr val="F46524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3950" y="2919450"/>
            <a:ext cx="7436101" cy="10716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algn="ctr"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 algn="ctr"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 algn="ctr"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 algn="ctr"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999" y="4695441"/>
            <a:ext cx="393318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999" y="4695441"/>
            <a:ext cx="393318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ine"/>
          <p:cNvSpPr/>
          <p:nvPr/>
        </p:nvSpPr>
        <p:spPr>
          <a:xfrm>
            <a:off x="2744011" y="756699"/>
            <a:ext cx="1081627" cy="1124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28575">
            <a:solidFill>
              <a:srgbClr val="CCA67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1" name="Line"/>
          <p:cNvSpPr/>
          <p:nvPr/>
        </p:nvSpPr>
        <p:spPr>
          <a:xfrm rot="10800000">
            <a:off x="5318350" y="3266725"/>
            <a:ext cx="1081626" cy="1124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28575">
            <a:solidFill>
              <a:srgbClr val="CCA67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3044700" y="1444254"/>
            <a:ext cx="3054600" cy="1537200"/>
          </a:xfrm>
          <a:prstGeom prst="rect">
            <a:avLst/>
          </a:prstGeom>
        </p:spPr>
        <p:txBody>
          <a:bodyPr anchor="b"/>
          <a:lstStyle>
            <a:lvl1pPr algn="ctr">
              <a:defRPr sz="42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r>
              <a:t>Title Text</a:t>
            </a:r>
          </a:p>
        </p:txBody>
      </p:sp>
      <p:sp>
        <p:nvSpPr>
          <p:cNvPr id="2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4700" y="3116579"/>
            <a:ext cx="3054600" cy="7014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Line"/>
          <p:cNvSpPr/>
          <p:nvPr/>
        </p:nvSpPr>
        <p:spPr>
          <a:xfrm flipH="1">
            <a:off x="7595937" y="460225"/>
            <a:ext cx="1081626" cy="1124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28575">
            <a:solidFill>
              <a:srgbClr val="CCA67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" name="Line"/>
          <p:cNvSpPr/>
          <p:nvPr/>
        </p:nvSpPr>
        <p:spPr>
          <a:xfrm rot="10800000" flipH="1">
            <a:off x="466424" y="3558325"/>
            <a:ext cx="1081627" cy="1124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28575">
            <a:solidFill>
              <a:srgbClr val="CCA67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3" name="Title Text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="ctr"/>
          <a:lstStyle>
            <a:lvl1pPr algn="ctr">
              <a:defRPr sz="42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r>
              <a:t>Title Text</a:t>
            </a:r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"/>
          <p:cNvSpPr/>
          <p:nvPr/>
        </p:nvSpPr>
        <p:spPr>
          <a:xfrm>
            <a:off x="0" y="5045700"/>
            <a:ext cx="9144000" cy="97801"/>
          </a:xfrm>
          <a:prstGeom prst="rect">
            <a:avLst/>
          </a:prstGeom>
          <a:solidFill>
            <a:srgbClr val="CCA67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2" name="Title Text"/>
          <p:cNvSpPr txBox="1">
            <a:spLocks noGrp="1"/>
          </p:cNvSpPr>
          <p:nvPr>
            <p:ph type="title"/>
          </p:nvPr>
        </p:nvSpPr>
        <p:spPr>
          <a:xfrm>
            <a:off x="311699" y="315924"/>
            <a:ext cx="8520602" cy="831302"/>
          </a:xfrm>
          <a:prstGeom prst="rect">
            <a:avLst/>
          </a:prstGeom>
        </p:spPr>
        <p:txBody>
          <a:bodyPr anchor="b"/>
          <a:lstStyle>
            <a:lvl1pPr>
              <a:defRPr sz="42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r>
              <a:t>Title Text</a:t>
            </a:r>
          </a:p>
        </p:txBody>
      </p:sp>
      <p:sp>
        <p:nvSpPr>
          <p:cNvPr id="24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225225"/>
            <a:ext cx="8520602" cy="335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Text"/>
          <p:cNvSpPr txBox="1">
            <a:spLocks noGrp="1"/>
          </p:cNvSpPr>
          <p:nvPr>
            <p:ph type="title"/>
          </p:nvPr>
        </p:nvSpPr>
        <p:spPr>
          <a:xfrm>
            <a:off x="311699" y="315924"/>
            <a:ext cx="8520602" cy="831302"/>
          </a:xfrm>
          <a:prstGeom prst="rect">
            <a:avLst/>
          </a:prstGeom>
        </p:spPr>
        <p:txBody>
          <a:bodyPr anchor="b"/>
          <a:lstStyle>
            <a:lvl1pPr>
              <a:defRPr sz="42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r>
              <a:t>Title Text</a:t>
            </a:r>
          </a:p>
        </p:txBody>
      </p:sp>
      <p:sp>
        <p:nvSpPr>
          <p:cNvPr id="2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225225"/>
            <a:ext cx="3999902" cy="335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Rectangle"/>
          <p:cNvSpPr txBox="1">
            <a:spLocks noGrp="1"/>
          </p:cNvSpPr>
          <p:nvPr>
            <p:ph type="body" sz="half" idx="13"/>
          </p:nvPr>
        </p:nvSpPr>
        <p:spPr>
          <a:xfrm>
            <a:off x="4832399" y="1225225"/>
            <a:ext cx="3999902" cy="3354000"/>
          </a:xfrm>
          <a:prstGeom prst="rect">
            <a:avLst/>
          </a:prstGeom>
        </p:spPr>
        <p:txBody>
          <a:bodyPr/>
          <a:lstStyle/>
          <a:p>
            <a:pPr>
              <a:def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Text"/>
          <p:cNvSpPr txBox="1">
            <a:spLocks noGrp="1"/>
          </p:cNvSpPr>
          <p:nvPr>
            <p:ph type="title"/>
          </p:nvPr>
        </p:nvSpPr>
        <p:spPr>
          <a:xfrm>
            <a:off x="311699" y="315924"/>
            <a:ext cx="8520602" cy="831302"/>
          </a:xfrm>
          <a:prstGeom prst="rect">
            <a:avLst/>
          </a:prstGeom>
        </p:spPr>
        <p:txBody>
          <a:bodyPr anchor="b"/>
          <a:lstStyle>
            <a:lvl1pPr>
              <a:defRPr sz="42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r>
              <a:t>Title Text</a:t>
            </a:r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30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r>
              <a:t>Title Text</a:t>
            </a:r>
          </a:p>
        </p:txBody>
      </p:sp>
      <p:sp>
        <p:nvSpPr>
          <p:cNvPr id="2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99398"/>
            <a:ext cx="2808001" cy="27849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angle"/>
          <p:cNvSpPr/>
          <p:nvPr/>
        </p:nvSpPr>
        <p:spPr>
          <a:xfrm>
            <a:off x="0" y="5045700"/>
            <a:ext cx="9144000" cy="97801"/>
          </a:xfrm>
          <a:prstGeom prst="rect">
            <a:avLst/>
          </a:prstGeom>
          <a:solidFill>
            <a:srgbClr val="CCA67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9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5878801" cy="4090801"/>
          </a:xfrm>
          <a:prstGeom prst="rect">
            <a:avLst/>
          </a:prstGeom>
        </p:spPr>
        <p:txBody>
          <a:bodyPr anchor="ctr"/>
          <a:lstStyle>
            <a:lvl1pPr>
              <a:defRPr sz="48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r>
              <a:t>Title Text</a:t>
            </a:r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ctangle"/>
          <p:cNvSpPr/>
          <p:nvPr/>
        </p:nvSpPr>
        <p:spPr>
          <a:xfrm>
            <a:off x="4572000" y="-25"/>
            <a:ext cx="4572000" cy="5143501"/>
          </a:xfrm>
          <a:prstGeom prst="rect">
            <a:avLst/>
          </a:prstGeom>
          <a:solidFill>
            <a:srgbClr val="CCA67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8" name="Line"/>
          <p:cNvSpPr/>
          <p:nvPr/>
        </p:nvSpPr>
        <p:spPr>
          <a:xfrm>
            <a:off x="5029675" y="4495500"/>
            <a:ext cx="4683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9" name="Title Text"/>
          <p:cNvSpPr txBox="1">
            <a:spLocks noGrp="1"/>
          </p:cNvSpPr>
          <p:nvPr>
            <p:ph type="title"/>
          </p:nvPr>
        </p:nvSpPr>
        <p:spPr>
          <a:xfrm>
            <a:off x="265500" y="929274"/>
            <a:ext cx="4045200" cy="1786202"/>
          </a:xfrm>
          <a:prstGeom prst="rect">
            <a:avLst/>
          </a:prstGeom>
        </p:spPr>
        <p:txBody>
          <a:bodyPr anchor="b"/>
          <a:lstStyle>
            <a:lvl1pPr algn="ctr">
              <a:defRPr sz="4200">
                <a:solidFill>
                  <a:srgbClr val="CCA677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r>
              <a:t>Title Text</a:t>
            </a:r>
          </a:p>
        </p:txBody>
      </p:sp>
      <p:sp>
        <p:nvSpPr>
          <p:cNvPr id="2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768999"/>
            <a:ext cx="4045200" cy="157410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Rectangle"/>
          <p:cNvSpPr txBox="1">
            <a:spLocks noGrp="1"/>
          </p:cNvSpPr>
          <p:nvPr>
            <p:ph type="body" sz="half" idx="13"/>
          </p:nvPr>
        </p:nvSpPr>
        <p:spPr>
          <a:xfrm>
            <a:off x="4939500" y="724199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9499" y="4218925"/>
            <a:ext cx="5998802" cy="5988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"/>
          <p:cNvSpPr/>
          <p:nvPr/>
        </p:nvSpPr>
        <p:spPr>
          <a:xfrm>
            <a:off x="0" y="5045700"/>
            <a:ext cx="9144000" cy="97801"/>
          </a:xfrm>
          <a:prstGeom prst="rect">
            <a:avLst/>
          </a:prstGeom>
          <a:solidFill>
            <a:srgbClr val="CCA67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8" name="Title Text"/>
          <p:cNvSpPr txBox="1">
            <a:spLocks noGrp="1"/>
          </p:cNvSpPr>
          <p:nvPr>
            <p:ph type="title"/>
          </p:nvPr>
        </p:nvSpPr>
        <p:spPr>
          <a:xfrm>
            <a:off x="311699" y="957125"/>
            <a:ext cx="8520602" cy="2128800"/>
          </a:xfrm>
          <a:prstGeom prst="rect">
            <a:avLst/>
          </a:prstGeom>
        </p:spPr>
        <p:txBody>
          <a:bodyPr anchor="ctr"/>
          <a:lstStyle>
            <a:lvl1pPr algn="ctr">
              <a:defRPr sz="16000">
                <a:solidFill>
                  <a:srgbClr val="CCA677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r>
              <a:t>Title Text</a:t>
            </a:r>
          </a:p>
        </p:txBody>
      </p:sp>
      <p:sp>
        <p:nvSpPr>
          <p:cNvPr id="3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3162000"/>
            <a:ext cx="8520602" cy="10716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ctr"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ctr"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ctr"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ctr"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Line"/>
          <p:cNvSpPr/>
          <p:nvPr/>
        </p:nvSpPr>
        <p:spPr>
          <a:xfrm>
            <a:off x="0" y="2998149"/>
            <a:ext cx="9144000" cy="1"/>
          </a:xfrm>
          <a:prstGeom prst="line">
            <a:avLst/>
          </a:prstGeom>
          <a:ln w="19050">
            <a:solidFill>
              <a:srgbClr val="63D29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xfrm>
            <a:off x="510449" y="1257300"/>
            <a:ext cx="8123102" cy="15885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Title Text</a:t>
            </a:r>
          </a:p>
        </p:txBody>
      </p:sp>
      <p:sp>
        <p:nvSpPr>
          <p:cNvPr id="3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0449" y="3182311"/>
            <a:ext cx="8123102" cy="630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Line"/>
          <p:cNvSpPr/>
          <p:nvPr/>
        </p:nvSpPr>
        <p:spPr>
          <a:xfrm>
            <a:off x="0" y="2998149"/>
            <a:ext cx="9144000" cy="1"/>
          </a:xfrm>
          <a:prstGeom prst="line">
            <a:avLst/>
          </a:prstGeom>
          <a:ln w="19050">
            <a:solidFill>
              <a:srgbClr val="63D29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5" name="Title Text"/>
          <p:cNvSpPr txBox="1">
            <a:spLocks noGrp="1"/>
          </p:cNvSpPr>
          <p:nvPr>
            <p:ph type="title"/>
          </p:nvPr>
        </p:nvSpPr>
        <p:spPr>
          <a:xfrm>
            <a:off x="510449" y="2057400"/>
            <a:ext cx="8123102" cy="7788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Title Text</a:t>
            </a:r>
          </a:p>
        </p:txBody>
      </p:sp>
      <p:sp>
        <p:nvSpPr>
          <p:cNvPr id="3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Rectangle"/>
          <p:cNvSpPr/>
          <p:nvPr/>
        </p:nvSpPr>
        <p:spPr>
          <a:xfrm>
            <a:off x="0" y="5045700"/>
            <a:ext cx="9144000" cy="97801"/>
          </a:xfrm>
          <a:prstGeom prst="rect">
            <a:avLst/>
          </a:prstGeom>
          <a:solidFill>
            <a:srgbClr val="63D29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Title Text</a:t>
            </a:r>
          </a:p>
        </p:txBody>
      </p:sp>
      <p:sp>
        <p:nvSpPr>
          <p:cNvPr id="34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defRPr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defRPr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defRPr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defRPr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Title Text</a:t>
            </a:r>
          </a:p>
        </p:txBody>
      </p:sp>
      <p:sp>
        <p:nvSpPr>
          <p:cNvPr id="3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defRPr sz="1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defRPr sz="1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defRPr sz="1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defRPr sz="1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5" name="Rectangle"/>
          <p:cNvSpPr txBox="1">
            <a:spLocks noGrp="1"/>
          </p:cNvSpPr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>
              <a:defRPr sz="1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/>
          </a:p>
        </p:txBody>
      </p: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Title Text</a:t>
            </a:r>
          </a:p>
        </p:txBody>
      </p:sp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Title Text</a:t>
            </a:r>
          </a:p>
        </p:txBody>
      </p:sp>
      <p:sp>
        <p:nvSpPr>
          <p:cNvPr id="3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defRPr sz="12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defRPr sz="12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defRPr sz="12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defRPr sz="12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bg>
      <p:bgPr>
        <a:solidFill>
          <a:srgbClr val="63D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itle Text"/>
          <p:cNvSpPr txBox="1">
            <a:spLocks noGrp="1"/>
          </p:cNvSpPr>
          <p:nvPr>
            <p:ph type="title"/>
          </p:nvPr>
        </p:nvSpPr>
        <p:spPr>
          <a:xfrm>
            <a:off x="490250" y="526349"/>
            <a:ext cx="5797501" cy="4090801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Title Text</a:t>
            </a:r>
          </a:p>
        </p:txBody>
      </p:sp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angle"/>
          <p:cNvSpPr/>
          <p:nvPr/>
        </p:nvSpPr>
        <p:spPr>
          <a:xfrm>
            <a:off x="4572000" y="74"/>
            <a:ext cx="4572000" cy="5143501"/>
          </a:xfrm>
          <a:prstGeom prst="rect">
            <a:avLst/>
          </a:prstGeom>
          <a:solidFill>
            <a:srgbClr val="20272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9" name="Line"/>
          <p:cNvSpPr/>
          <p:nvPr/>
        </p:nvSpPr>
        <p:spPr>
          <a:xfrm>
            <a:off x="5029675" y="4495500"/>
            <a:ext cx="468301" cy="1"/>
          </a:xfrm>
          <a:prstGeom prst="line">
            <a:avLst/>
          </a:prstGeom>
          <a:ln w="19050">
            <a:solidFill>
              <a:srgbClr val="8DC31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0" name="Title Text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1"/>
          </a:xfrm>
          <a:prstGeom prst="rect">
            <a:avLst/>
          </a:prstGeom>
        </p:spPr>
        <p:txBody>
          <a:bodyPr anchor="b"/>
          <a:lstStyle>
            <a:lvl1pPr algn="ctr">
              <a:defRPr sz="4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Title Text</a:t>
            </a:r>
          </a:p>
        </p:txBody>
      </p:sp>
      <p:sp>
        <p:nvSpPr>
          <p:cNvPr id="3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768999"/>
            <a:ext cx="4045200" cy="134550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2" name="Rectangle"/>
          <p:cNvSpPr txBox="1">
            <a:spLocks noGrp="1"/>
          </p:cNvSpPr>
          <p:nvPr>
            <p:ph type="body" sz="half" idx="13"/>
          </p:nvPr>
        </p:nvSpPr>
        <p:spPr>
          <a:xfrm>
            <a:off x="4939500" y="724199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/>
          </a:p>
        </p:txBody>
      </p:sp>
      <p:sp>
        <p:nvSpPr>
          <p:cNvPr id="3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Rectangle"/>
          <p:cNvSpPr txBox="1">
            <a:spLocks noGrp="1"/>
          </p:cNvSpPr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6825"/>
            <a:ext cx="5998802" cy="5988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21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1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1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1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1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Rectangle"/>
          <p:cNvSpPr/>
          <p:nvPr/>
        </p:nvSpPr>
        <p:spPr>
          <a:xfrm>
            <a:off x="0" y="5045700"/>
            <a:ext cx="9144000" cy="97801"/>
          </a:xfrm>
          <a:prstGeom prst="rect">
            <a:avLst/>
          </a:prstGeom>
          <a:solidFill>
            <a:srgbClr val="63D29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9" name="Title Text"/>
          <p:cNvSpPr txBox="1">
            <a:spLocks noGrp="1"/>
          </p:cNvSpPr>
          <p:nvPr>
            <p:ph type="title"/>
          </p:nvPr>
        </p:nvSpPr>
        <p:spPr>
          <a:xfrm>
            <a:off x="311699" y="991475"/>
            <a:ext cx="8520602" cy="1917901"/>
          </a:xfrm>
          <a:prstGeom prst="rect">
            <a:avLst/>
          </a:prstGeom>
        </p:spPr>
        <p:txBody>
          <a:bodyPr anchor="ctr"/>
          <a:lstStyle>
            <a:lvl1pPr algn="ctr">
              <a:defRPr sz="14000" b="1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Title Text</a:t>
            </a:r>
          </a:p>
        </p:txBody>
      </p:sp>
      <p:sp>
        <p:nvSpPr>
          <p:cNvPr id="4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3071299"/>
            <a:ext cx="8520602" cy="9018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algn="ctr">
              <a:defRPr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algn="ctr">
              <a:defRPr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algn="ctr">
              <a:defRPr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algn="ctr">
              <a:defRPr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riangle"/>
          <p:cNvSpPr/>
          <p:nvPr/>
        </p:nvSpPr>
        <p:spPr>
          <a:xfrm rot="10800000">
            <a:off x="4226100" y="2933549"/>
            <a:ext cx="691801" cy="388501"/>
          </a:xfrm>
          <a:prstGeom prst="triangle">
            <a:avLst/>
          </a:prstGeom>
          <a:solidFill>
            <a:srgbClr val="E91D6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26" name="Rectangle"/>
          <p:cNvSpPr/>
          <p:nvPr/>
        </p:nvSpPr>
        <p:spPr>
          <a:xfrm>
            <a:off x="-25" y="0"/>
            <a:ext cx="9144001" cy="3124200"/>
          </a:xfrm>
          <a:prstGeom prst="rect">
            <a:avLst/>
          </a:prstGeom>
          <a:solidFill>
            <a:srgbClr val="E91D6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27" name="Title Text"/>
          <p:cNvSpPr txBox="1">
            <a:spLocks noGrp="1"/>
          </p:cNvSpPr>
          <p:nvPr>
            <p:ph type="title"/>
          </p:nvPr>
        </p:nvSpPr>
        <p:spPr>
          <a:xfrm>
            <a:off x="411174" y="644300"/>
            <a:ext cx="8282401" cy="21090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r>
              <a:t>Title Text</a:t>
            </a:r>
          </a:p>
        </p:txBody>
      </p:sp>
      <p:sp>
        <p:nvSpPr>
          <p:cNvPr id="4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1174" y="3398249"/>
            <a:ext cx="8282401" cy="12606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"/>
          <p:cNvSpPr/>
          <p:nvPr/>
        </p:nvSpPr>
        <p:spPr>
          <a:xfrm>
            <a:off x="0" y="1567349"/>
            <a:ext cx="9144000" cy="2008802"/>
          </a:xfrm>
          <a:prstGeom prst="rect">
            <a:avLst/>
          </a:prstGeom>
          <a:solidFill>
            <a:srgbClr val="E91D6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7" name="Title Text"/>
          <p:cNvSpPr txBox="1">
            <a:spLocks noGrp="1"/>
          </p:cNvSpPr>
          <p:nvPr>
            <p:ph type="title"/>
          </p:nvPr>
        </p:nvSpPr>
        <p:spPr>
          <a:xfrm>
            <a:off x="430800" y="1889699"/>
            <a:ext cx="8282400" cy="151650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r>
              <a:t>Title Text</a:t>
            </a:r>
          </a:p>
        </p:txBody>
      </p:sp>
      <p:sp>
        <p:nvSpPr>
          <p:cNvPr id="4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Line"/>
          <p:cNvSpPr/>
          <p:nvPr/>
        </p:nvSpPr>
        <p:spPr>
          <a:xfrm>
            <a:off x="429200" y="1275576"/>
            <a:ext cx="614101" cy="1"/>
          </a:xfrm>
          <a:prstGeom prst="line">
            <a:avLst/>
          </a:prstGeom>
          <a:ln w="19050">
            <a:solidFill>
              <a:srgbClr val="424242"/>
            </a:solidFill>
            <a:prstDash val="lg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6" name="Title Text"/>
          <p:cNvSpPr txBox="1">
            <a:spLocks noGrp="1"/>
          </p:cNvSpPr>
          <p:nvPr>
            <p:ph type="title"/>
          </p:nvPr>
        </p:nvSpPr>
        <p:spPr>
          <a:xfrm>
            <a:off x="311699" y="372500"/>
            <a:ext cx="8520602" cy="733501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r>
              <a:t>Title Text</a:t>
            </a:r>
          </a:p>
        </p:txBody>
      </p:sp>
      <p:sp>
        <p:nvSpPr>
          <p:cNvPr id="447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468824"/>
            <a:ext cx="8520602" cy="3099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defRPr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defRPr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defRPr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defRPr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Line"/>
          <p:cNvSpPr/>
          <p:nvPr/>
        </p:nvSpPr>
        <p:spPr>
          <a:xfrm>
            <a:off x="429200" y="1275576"/>
            <a:ext cx="614101" cy="1"/>
          </a:xfrm>
          <a:prstGeom prst="line">
            <a:avLst/>
          </a:prstGeom>
          <a:ln w="19050">
            <a:solidFill>
              <a:srgbClr val="424242"/>
            </a:solidFill>
            <a:prstDash val="lg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6" name="Title Text"/>
          <p:cNvSpPr txBox="1">
            <a:spLocks noGrp="1"/>
          </p:cNvSpPr>
          <p:nvPr>
            <p:ph type="title"/>
          </p:nvPr>
        </p:nvSpPr>
        <p:spPr>
          <a:xfrm>
            <a:off x="311699" y="372500"/>
            <a:ext cx="8520602" cy="733501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r>
              <a:t>Title Text</a:t>
            </a:r>
          </a:p>
        </p:txBody>
      </p:sp>
      <p:sp>
        <p:nvSpPr>
          <p:cNvPr id="4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468824"/>
            <a:ext cx="3999902" cy="3099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defRPr sz="14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defRPr sz="14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defRPr sz="14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defRPr sz="14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8" name="Rectangle"/>
          <p:cNvSpPr txBox="1">
            <a:spLocks noGrp="1"/>
          </p:cNvSpPr>
          <p:nvPr>
            <p:ph type="body" sz="half" idx="13"/>
          </p:nvPr>
        </p:nvSpPr>
        <p:spPr>
          <a:xfrm>
            <a:off x="4832399" y="1468824"/>
            <a:ext cx="3999902" cy="3099902"/>
          </a:xfrm>
          <a:prstGeom prst="rect">
            <a:avLst/>
          </a:prstGeom>
        </p:spPr>
        <p:txBody>
          <a:bodyPr/>
          <a:lstStyle/>
          <a:p>
            <a:pPr>
              <a:defRPr sz="14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endParaRPr/>
          </a:p>
        </p:txBody>
      </p:sp>
      <p:sp>
        <p:nvSpPr>
          <p:cNvPr id="4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itle Text"/>
          <p:cNvSpPr txBox="1">
            <a:spLocks noGrp="1"/>
          </p:cNvSpPr>
          <p:nvPr>
            <p:ph type="title"/>
          </p:nvPr>
        </p:nvSpPr>
        <p:spPr>
          <a:xfrm>
            <a:off x="311699" y="372500"/>
            <a:ext cx="8520602" cy="733501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r>
              <a:t>Title Text</a:t>
            </a:r>
          </a:p>
        </p:txBody>
      </p:sp>
      <p:sp>
        <p:nvSpPr>
          <p:cNvPr id="4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Line"/>
          <p:cNvSpPr/>
          <p:nvPr/>
        </p:nvSpPr>
        <p:spPr>
          <a:xfrm>
            <a:off x="418674" y="1457786"/>
            <a:ext cx="614101" cy="1"/>
          </a:xfrm>
          <a:prstGeom prst="line">
            <a:avLst/>
          </a:prstGeom>
          <a:ln w="19050">
            <a:solidFill>
              <a:srgbClr val="424242"/>
            </a:solidFill>
            <a:prstDash val="lg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5" name="Title Text"/>
          <p:cNvSpPr txBox="1">
            <a:spLocks noGrp="1"/>
          </p:cNvSpPr>
          <p:nvPr>
            <p:ph type="title"/>
          </p:nvPr>
        </p:nvSpPr>
        <p:spPr>
          <a:xfrm>
            <a:off x="311699" y="6318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r>
              <a:t>Title Text</a:t>
            </a:r>
          </a:p>
        </p:txBody>
      </p:sp>
      <p:sp>
        <p:nvSpPr>
          <p:cNvPr id="4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618202"/>
            <a:ext cx="2808001" cy="29508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defRPr sz="12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defRPr sz="12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defRPr sz="12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defRPr sz="12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itle Text"/>
          <p:cNvSpPr txBox="1">
            <a:spLocks noGrp="1"/>
          </p:cNvSpPr>
          <p:nvPr>
            <p:ph type="title"/>
          </p:nvPr>
        </p:nvSpPr>
        <p:spPr>
          <a:xfrm>
            <a:off x="490250" y="528899"/>
            <a:ext cx="5678100" cy="4085701"/>
          </a:xfrm>
          <a:prstGeom prst="rect">
            <a:avLst/>
          </a:prstGeom>
        </p:spPr>
        <p:txBody>
          <a:bodyPr anchor="ctr"/>
          <a:lstStyle>
            <a:lvl1pPr>
              <a:defRPr sz="5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r>
              <a:t>Title Text</a:t>
            </a:r>
          </a:p>
        </p:txBody>
      </p:sp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bg>
      <p:bgPr>
        <a:solidFill>
          <a:srgbClr val="E91D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Rectangle"/>
          <p:cNvSpPr/>
          <p:nvPr/>
        </p:nvSpPr>
        <p:spPr>
          <a:xfrm>
            <a:off x="4572000" y="174"/>
            <a:ext cx="4572000" cy="5143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3" name="Line"/>
          <p:cNvSpPr/>
          <p:nvPr/>
        </p:nvSpPr>
        <p:spPr>
          <a:xfrm>
            <a:off x="5029675" y="4495500"/>
            <a:ext cx="577201" cy="1"/>
          </a:xfrm>
          <a:prstGeom prst="line">
            <a:avLst/>
          </a:prstGeom>
          <a:ln w="19050">
            <a:solidFill>
              <a:srgbClr val="E91D63"/>
            </a:solidFill>
            <a:prstDash val="lg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4" name="Title Text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1"/>
          </a:xfrm>
          <a:prstGeom prst="rect">
            <a:avLst/>
          </a:prstGeom>
        </p:spPr>
        <p:txBody>
          <a:bodyPr anchor="b"/>
          <a:lstStyle>
            <a:lvl1pPr algn="ctr">
              <a:defRPr sz="4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r>
              <a:t>Title Text</a:t>
            </a:r>
          </a:p>
        </p:txBody>
      </p:sp>
      <p:sp>
        <p:nvSpPr>
          <p:cNvPr id="4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921399"/>
            <a:ext cx="4045200" cy="134550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6" name="Rectangle"/>
          <p:cNvSpPr txBox="1">
            <a:spLocks noGrp="1"/>
          </p:cNvSpPr>
          <p:nvPr>
            <p:ph type="body" sz="half" idx="13"/>
          </p:nvPr>
        </p:nvSpPr>
        <p:spPr>
          <a:xfrm>
            <a:off x="4939500" y="724199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endParaRPr/>
          </a:p>
        </p:txBody>
      </p:sp>
      <p:sp>
        <p:nvSpPr>
          <p:cNvPr id="4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21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1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1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1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1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Line"/>
          <p:cNvSpPr/>
          <p:nvPr/>
        </p:nvSpPr>
        <p:spPr>
          <a:xfrm>
            <a:off x="413275" y="2988274"/>
            <a:ext cx="910501" cy="1"/>
          </a:xfrm>
          <a:prstGeom prst="line">
            <a:avLst/>
          </a:prstGeom>
          <a:ln w="28575">
            <a:solidFill>
              <a:srgbClr val="E91D63"/>
            </a:solidFill>
            <a:prstDash val="lg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3" name="Title Text"/>
          <p:cNvSpPr txBox="1">
            <a:spLocks noGrp="1"/>
          </p:cNvSpPr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>
              <a:defRPr sz="12000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r>
              <a:t>Title Text</a:t>
            </a:r>
          </a:p>
        </p:txBody>
      </p:sp>
      <p:sp>
        <p:nvSpPr>
          <p:cNvPr id="5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defRPr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defRPr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defRPr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defRPr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rope: Complete Map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itle Text"/>
          <p:cNvSpPr txBox="1">
            <a:spLocks noGrp="1"/>
          </p:cNvSpPr>
          <p:nvPr>
            <p:ph type="title"/>
          </p:nvPr>
        </p:nvSpPr>
        <p:spPr>
          <a:xfrm>
            <a:off x="1414462" y="192881"/>
            <a:ext cx="6172201" cy="600076"/>
          </a:xfrm>
          <a:prstGeom prst="rect">
            <a:avLst/>
          </a:prstGeom>
          <a:ln w="3175">
            <a:round/>
          </a:ln>
        </p:spPr>
        <p:txBody>
          <a:bodyPr lIns="0" tIns="0" rIns="0" bIns="0">
            <a:noAutofit/>
          </a:bodyPr>
          <a:lstStyle>
            <a:lvl1pPr defTabSz="482203">
              <a:lnSpc>
                <a:spcPct val="90000"/>
              </a:lnSpc>
              <a:defRPr sz="2200" b="1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5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56189" y="4831556"/>
            <a:ext cx="201911" cy="203201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482203">
              <a:defRPr sz="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Title Text"/>
          <p:cNvSpPr txBox="1">
            <a:spLocks noGrp="1"/>
          </p:cNvSpPr>
          <p:nvPr>
            <p:ph type="title"/>
          </p:nvPr>
        </p:nvSpPr>
        <p:spPr>
          <a:xfrm>
            <a:off x="1645294" y="234404"/>
            <a:ext cx="5853412" cy="1138536"/>
          </a:xfrm>
          <a:prstGeom prst="rect">
            <a:avLst/>
          </a:prstGeom>
        </p:spPr>
        <p:txBody>
          <a:bodyPr lIns="26789" tIns="26789" rIns="26789" bIns="26789" anchor="ctr"/>
          <a:lstStyle>
            <a:lvl1pPr algn="ctr" defTabSz="308074"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38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4" y="1372939"/>
            <a:ext cx="5853412" cy="3315147"/>
          </a:xfrm>
          <a:prstGeom prst="rect">
            <a:avLst/>
          </a:prstGeom>
        </p:spPr>
        <p:txBody>
          <a:bodyPr lIns="26789" tIns="26789" rIns="26789" bIns="26789" anchor="ctr"/>
          <a:lstStyle>
            <a:lvl1pPr marL="222250" indent="-222250" defTabSz="308074">
              <a:lnSpc>
                <a:spcPct val="100000"/>
              </a:lnSpc>
              <a:spcBef>
                <a:spcPts val="2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66750" indent="-222250" defTabSz="308074">
              <a:lnSpc>
                <a:spcPct val="100000"/>
              </a:lnSpc>
              <a:spcBef>
                <a:spcPts val="2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11250" indent="-222250" defTabSz="308074">
              <a:lnSpc>
                <a:spcPct val="100000"/>
              </a:lnSpc>
              <a:spcBef>
                <a:spcPts val="2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555750" indent="-222250" defTabSz="308074">
              <a:lnSpc>
                <a:spcPct val="100000"/>
              </a:lnSpc>
              <a:spcBef>
                <a:spcPts val="2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00250" indent="-222250" defTabSz="308074">
              <a:lnSpc>
                <a:spcPct val="100000"/>
              </a:lnSpc>
              <a:spcBef>
                <a:spcPts val="2200"/>
              </a:spcBef>
              <a:buSzPct val="75000"/>
              <a:buChar char="•"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71961" y="4878958"/>
            <a:ext cx="193381" cy="193279"/>
          </a:xfrm>
          <a:prstGeom prst="rect">
            <a:avLst/>
          </a:prstGeom>
        </p:spPr>
        <p:txBody>
          <a:bodyPr lIns="26789" tIns="26789" rIns="26789" bIns="26789" anchor="t"/>
          <a:lstStyle>
            <a:lvl1pPr algn="ctr" defTabSz="308074">
              <a:defRPr sz="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itle Text"/>
          <p:cNvSpPr txBox="1">
            <a:spLocks noGrp="1"/>
          </p:cNvSpPr>
          <p:nvPr>
            <p:ph type="title"/>
          </p:nvPr>
        </p:nvSpPr>
        <p:spPr>
          <a:xfrm>
            <a:off x="1614487" y="708324"/>
            <a:ext cx="5915026" cy="730062"/>
          </a:xfrm>
          <a:prstGeom prst="rect">
            <a:avLst/>
          </a:prstGeom>
        </p:spPr>
        <p:txBody>
          <a:bodyPr lIns="25717" tIns="25717" rIns="25717" bIns="25717" anchor="ctr"/>
          <a:lstStyle>
            <a:lvl1pPr defTabSz="482203">
              <a:lnSpc>
                <a:spcPct val="90000"/>
              </a:lnSpc>
              <a:defRPr sz="3200">
                <a:solidFill>
                  <a:srgbClr val="123759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14487" y="1438384"/>
            <a:ext cx="5915026" cy="3062179"/>
          </a:xfrm>
          <a:prstGeom prst="rect">
            <a:avLst/>
          </a:prstGeom>
        </p:spPr>
        <p:txBody>
          <a:bodyPr lIns="25717" tIns="25717" rIns="25717" bIns="25717"/>
          <a:lstStyle>
            <a:lvl1pPr marL="163285" indent="-163285" defTabSz="48220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84BF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indent="-190500" defTabSz="48220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84BF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228600" defTabSz="48220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84BF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indent="-254000" defTabSz="48220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84BF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indent="-254000" defTabSz="48220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84BF43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6832" y="4893933"/>
            <a:ext cx="1543051" cy="178436"/>
          </a:xfrm>
          <a:prstGeom prst="rect">
            <a:avLst/>
          </a:prstGeom>
        </p:spPr>
        <p:txBody>
          <a:bodyPr wrap="square" lIns="25717" tIns="25717" rIns="25717" bIns="25717"/>
          <a:lstStyle>
            <a:lvl1pPr defTabSz="482203"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cial Net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Title Text"/>
          <p:cNvSpPr txBox="1">
            <a:spLocks noGrp="1"/>
          </p:cNvSpPr>
          <p:nvPr>
            <p:ph type="title"/>
          </p:nvPr>
        </p:nvSpPr>
        <p:spPr>
          <a:xfrm>
            <a:off x="1416843" y="190499"/>
            <a:ext cx="6310314" cy="562357"/>
          </a:xfrm>
          <a:prstGeom prst="rect">
            <a:avLst/>
          </a:prstGeom>
          <a:ln w="3175">
            <a:round/>
          </a:ln>
        </p:spPr>
        <p:txBody>
          <a:bodyPr lIns="0" tIns="0" rIns="0" bIns="0">
            <a:noAutofit/>
          </a:bodyPr>
          <a:lstStyle>
            <a:lvl1pPr defTabSz="482203">
              <a:lnSpc>
                <a:spcPct val="90000"/>
              </a:lnSpc>
              <a:defRPr sz="2200">
                <a:solidFill>
                  <a:srgbClr val="97A1A6"/>
                </a:solidFill>
                <a:uFill>
                  <a:solidFill>
                    <a:srgbClr val="97A1A6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5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56189" y="4831556"/>
            <a:ext cx="201911" cy="187177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482203">
              <a:defRPr sz="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itle Text"/>
          <p:cNvSpPr txBox="1">
            <a:spLocks noGrp="1"/>
          </p:cNvSpPr>
          <p:nvPr>
            <p:ph type="title"/>
          </p:nvPr>
        </p:nvSpPr>
        <p:spPr>
          <a:xfrm>
            <a:off x="1645294" y="234404"/>
            <a:ext cx="5853412" cy="1138536"/>
          </a:xfrm>
          <a:prstGeom prst="rect">
            <a:avLst/>
          </a:prstGeom>
        </p:spPr>
        <p:txBody>
          <a:bodyPr lIns="26789" tIns="26789" rIns="26789" bIns="26789" anchor="ctr"/>
          <a:lstStyle>
            <a:lvl1pPr algn="ctr" defTabSz="308074"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71961" y="4878958"/>
            <a:ext cx="193381" cy="193279"/>
          </a:xfrm>
          <a:prstGeom prst="rect">
            <a:avLst/>
          </a:prstGeom>
        </p:spPr>
        <p:txBody>
          <a:bodyPr lIns="26789" tIns="26789" rIns="26789" bIns="26789" anchor="t"/>
          <a:lstStyle>
            <a:lvl1pPr algn="ctr" defTabSz="308074">
              <a:defRPr sz="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itle Text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8" cy="1741290"/>
          </a:xfrm>
          <a:prstGeom prst="rect">
            <a:avLst/>
          </a:prstGeom>
        </p:spPr>
        <p:txBody>
          <a:bodyPr lIns="26789" tIns="26789" rIns="26789" bIns="26789" anchor="b"/>
          <a:lstStyle>
            <a:lvl1pPr algn="ctr" defTabSz="308074">
              <a:defRPr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5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6" y="2658814"/>
            <a:ext cx="5518548" cy="596058"/>
          </a:xfrm>
          <a:prstGeom prst="rect">
            <a:avLst/>
          </a:prstGeom>
        </p:spPr>
        <p:txBody>
          <a:bodyPr lIns="26789" tIns="26789" rIns="26789" bIns="26789"/>
          <a:lstStyle>
            <a:lvl1pPr algn="ctr" defTabSz="308074">
              <a:lnSpc>
                <a:spcPct val="10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algn="ctr" defTabSz="308074">
              <a:lnSpc>
                <a:spcPct val="10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algn="ctr" defTabSz="308074">
              <a:lnSpc>
                <a:spcPct val="10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algn="ctr" defTabSz="308074">
              <a:lnSpc>
                <a:spcPct val="10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algn="ctr" defTabSz="308074">
              <a:lnSpc>
                <a:spcPct val="10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585" y="4902398"/>
            <a:ext cx="179258" cy="177632"/>
          </a:xfrm>
          <a:prstGeom prst="rect">
            <a:avLst/>
          </a:prstGeom>
        </p:spPr>
        <p:txBody>
          <a:bodyPr lIns="26789" tIns="26789" rIns="26789" bIns="26789" anchor="t"/>
          <a:lstStyle>
            <a:lvl1pPr algn="ctr" defTabSz="308074">
              <a:defRPr sz="8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Rectangle"/>
          <p:cNvSpPr txBox="1">
            <a:spLocks noGrp="1"/>
          </p:cNvSpPr>
          <p:nvPr>
            <p:ph type="body" sz="half" idx="13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</a:lvl1pPr>
            <a:lvl2pPr>
              <a:lnSpc>
                <a:spcPct val="100000"/>
              </a:lnSpc>
              <a:spcBef>
                <a:spcPts val="0"/>
              </a:spcBef>
            </a:lvl2pPr>
            <a:lvl3pPr>
              <a:lnSpc>
                <a:spcPct val="100000"/>
              </a:lnSpc>
              <a:spcBef>
                <a:spcPts val="0"/>
              </a:spcBef>
            </a:lvl3pPr>
            <a:lvl4pPr>
              <a:lnSpc>
                <a:spcPct val="100000"/>
              </a:lnSpc>
              <a:spcBef>
                <a:spcPts val="0"/>
              </a:spcBef>
            </a:lvl4pPr>
            <a:lvl5pPr>
              <a:lnSpc>
                <a:spcPct val="100000"/>
              </a:lnSpc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4" y="4700818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10" r:id="rId59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an.masut@lendrise.com" TargetMode="External"/><Relationship Id="rId2" Type="http://schemas.openxmlformats.org/officeDocument/2006/relationships/hyperlink" Target="mailto:nic@lendrise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omments" Target="../comments/comment1.xm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tif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9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2.sv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sv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Nic Balaceanu, CEO…"/>
          <p:cNvSpPr txBox="1">
            <a:spLocks noGrp="1"/>
          </p:cNvSpPr>
          <p:nvPr>
            <p:ph type="subTitle" sz="quarter" idx="1"/>
          </p:nvPr>
        </p:nvSpPr>
        <p:spPr>
          <a:xfrm>
            <a:off x="311699" y="4241124"/>
            <a:ext cx="8520602" cy="5586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896111">
              <a:defRPr sz="1372" b="1"/>
            </a:pPr>
            <a:r>
              <a:rPr lang="en-US" dirty="0"/>
              <a:t>Mai </a:t>
            </a:r>
            <a:r>
              <a:rPr dirty="0"/>
              <a:t>201</a:t>
            </a:r>
            <a:r>
              <a:rPr lang="en-GB" dirty="0"/>
              <a:t>9</a:t>
            </a:r>
            <a:endParaRPr dirty="0"/>
          </a:p>
        </p:txBody>
      </p:sp>
      <p:sp>
        <p:nvSpPr>
          <p:cNvPr id="574" name="Lendrise Marketplace, Inc.…"/>
          <p:cNvSpPr txBox="1"/>
          <p:nvPr/>
        </p:nvSpPr>
        <p:spPr>
          <a:xfrm>
            <a:off x="311699" y="1148316"/>
            <a:ext cx="8520602" cy="332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defRPr sz="3300" b="1">
                <a:solidFill>
                  <a:srgbClr val="8DC319"/>
                </a:solidFill>
              </a:defRPr>
            </a:pPr>
            <a:r>
              <a:rPr lang="en-US" dirty="0" err="1">
                <a:solidFill>
                  <a:srgbClr val="002060"/>
                </a:solidFill>
              </a:rPr>
              <a:t>Aplicatia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mobila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algn="ctr">
              <a:defRPr sz="3300" b="1">
                <a:solidFill>
                  <a:srgbClr val="8DC319"/>
                </a:solidFill>
              </a:defRPr>
            </a:pPr>
            <a:endParaRPr lang="en-US" dirty="0">
              <a:solidFill>
                <a:srgbClr val="00518D"/>
              </a:solidFill>
            </a:endParaRPr>
          </a:p>
          <a:p>
            <a:pPr algn="ctr">
              <a:defRPr sz="3300" b="1">
                <a:solidFill>
                  <a:srgbClr val="8DC319"/>
                </a:solidFill>
              </a:defRPr>
            </a:pPr>
            <a:r>
              <a:rPr lang="en-US" sz="5400" dirty="0" err="1"/>
              <a:t>Score</a:t>
            </a:r>
            <a:r>
              <a:rPr lang="en-US" sz="5400" dirty="0" err="1">
                <a:solidFill>
                  <a:srgbClr val="002060"/>
                </a:solidFill>
              </a:rPr>
              <a:t>Rise</a:t>
            </a:r>
            <a:r>
              <a:rPr lang="en-US" sz="5400" dirty="0"/>
              <a:t> </a:t>
            </a:r>
          </a:p>
          <a:p>
            <a:pPr algn="ctr">
              <a:defRPr sz="3300" b="1">
                <a:solidFill>
                  <a:srgbClr val="8DC319"/>
                </a:solidFill>
              </a:defRPr>
            </a:pPr>
            <a:endParaRPr lang="en-US" dirty="0"/>
          </a:p>
          <a:p>
            <a:pPr algn="ctr">
              <a:defRPr sz="3300" b="1">
                <a:solidFill>
                  <a:srgbClr val="8DC319"/>
                </a:solidFill>
              </a:defRPr>
            </a:pPr>
            <a:r>
              <a:rPr lang="en-US" sz="2800" i="1" dirty="0">
                <a:solidFill>
                  <a:srgbClr val="002060"/>
                </a:solidFill>
              </a:rPr>
              <a:t>powered by </a:t>
            </a:r>
            <a:r>
              <a:rPr sz="2800" dirty="0" err="1">
                <a:solidFill>
                  <a:srgbClr val="92D050"/>
                </a:solidFill>
              </a:rPr>
              <a:t>Lend</a:t>
            </a:r>
            <a:r>
              <a:rPr sz="2800" dirty="0" err="1">
                <a:solidFill>
                  <a:srgbClr val="002060"/>
                </a:solidFill>
              </a:rPr>
              <a:t>rise</a:t>
            </a:r>
            <a:r>
              <a:rPr sz="2800" dirty="0">
                <a:solidFill>
                  <a:srgbClr val="002060"/>
                </a:solidFill>
              </a:rPr>
              <a:t> Marketplace Inc</a:t>
            </a:r>
            <a:r>
              <a:rPr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75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3748" y="393774"/>
            <a:ext cx="548700" cy="548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095251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Contact"/>
          <p:cNvSpPr txBox="1">
            <a:spLocks noGrp="1"/>
          </p:cNvSpPr>
          <p:nvPr>
            <p:ph type="title"/>
          </p:nvPr>
        </p:nvSpPr>
        <p:spPr>
          <a:xfrm>
            <a:off x="267574" y="614150"/>
            <a:ext cx="2808002" cy="7557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Contact</a:t>
            </a:r>
          </a:p>
        </p:txBody>
      </p:sp>
      <p:sp>
        <p:nvSpPr>
          <p:cNvPr id="797" name="Nic Balaceanu…"/>
          <p:cNvSpPr txBox="1">
            <a:spLocks noGrp="1"/>
          </p:cNvSpPr>
          <p:nvPr>
            <p:ph type="body" sz="quarter" idx="1"/>
          </p:nvPr>
        </p:nvSpPr>
        <p:spPr>
          <a:xfrm>
            <a:off x="311699" y="1618202"/>
            <a:ext cx="2808002" cy="29508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1400" b="1"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Nic</a:t>
            </a:r>
            <a:r>
              <a:rPr dirty="0"/>
              <a:t> </a:t>
            </a:r>
            <a:r>
              <a:rPr dirty="0" err="1"/>
              <a:t>Balaceanu</a:t>
            </a:r>
            <a:endParaRPr dirty="0"/>
          </a:p>
          <a:p>
            <a:pPr>
              <a:spcBef>
                <a:spcPts val="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dirty="0">
                <a:hlinkClick r:id="rId2"/>
              </a:rPr>
              <a:t>nic@lendrise.com</a:t>
            </a:r>
            <a:endParaRPr lang="en-GB" dirty="0"/>
          </a:p>
          <a:p>
            <a:pPr>
              <a:spcBef>
                <a:spcPts val="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lang="en-GB" dirty="0"/>
              <a:t>702-800-1395</a:t>
            </a:r>
          </a:p>
          <a:p>
            <a:pPr>
              <a:spcBef>
                <a:spcPts val="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lang="en-GB" dirty="0"/>
          </a:p>
          <a:p>
            <a:pPr>
              <a:spcBef>
                <a:spcPts val="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lang="en-GB" dirty="0"/>
              <a:t>Dan Masut</a:t>
            </a:r>
          </a:p>
          <a:p>
            <a:pPr>
              <a:spcBef>
                <a:spcPts val="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lang="en-GB" dirty="0">
                <a:hlinkClick r:id="rId3"/>
              </a:rPr>
              <a:t>dan.masut@lendrise.com</a:t>
            </a:r>
            <a:r>
              <a:rPr lang="en-GB" dirty="0"/>
              <a:t> </a:t>
            </a:r>
            <a:endParaRPr dirty="0"/>
          </a:p>
          <a:p>
            <a:pPr>
              <a:spcBef>
                <a:spcPts val="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lang="en-GB" dirty="0"/>
              <a:t>0727 727 323</a:t>
            </a:r>
            <a:endParaRPr dirty="0"/>
          </a:p>
          <a:p>
            <a:pPr>
              <a:spcBef>
                <a:spcPts val="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www.lendrise.com</a:t>
            </a:r>
          </a:p>
          <a:p>
            <a:pPr>
              <a:spcBef>
                <a:spcPts val="0"/>
              </a:spcBef>
              <a:defRPr sz="1400" b="1"/>
            </a:pPr>
            <a:r>
              <a:rPr dirty="0"/>
              <a:t> </a:t>
            </a:r>
          </a:p>
        </p:txBody>
      </p:sp>
      <p:pic>
        <p:nvPicPr>
          <p:cNvPr id="798" name="image23.jpg" descr="image23.jpg"/>
          <p:cNvPicPr>
            <a:picLocks noChangeAspect="1"/>
          </p:cNvPicPr>
          <p:nvPr/>
        </p:nvPicPr>
        <p:blipFill>
          <a:blip r:embed="rId4">
            <a:extLst/>
          </a:blip>
          <a:srcRect l="19071" t="9" r="4853"/>
          <a:stretch>
            <a:fillRect/>
          </a:stretch>
        </p:blipFill>
        <p:spPr>
          <a:xfrm>
            <a:off x="3274674" y="-1"/>
            <a:ext cx="5869325" cy="514350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9A53A5-D824-964E-A985-1C763FDE6FC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5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46FF0-96A7-C34B-992F-45571E3A0F38}"/>
              </a:ext>
            </a:extLst>
          </p:cNvPr>
          <p:cNvSpPr txBox="1"/>
          <p:nvPr/>
        </p:nvSpPr>
        <p:spPr>
          <a:xfrm>
            <a:off x="367254" y="1313986"/>
            <a:ext cx="193899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Cine</a:t>
            </a:r>
            <a:r>
              <a:rPr kumimoji="0" lang="ro-RO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ro-RO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suntem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E4BD8-54E8-BA4C-9F4D-926BF96A123C}"/>
              </a:ext>
            </a:extLst>
          </p:cNvPr>
          <p:cNvSpPr txBox="1"/>
          <p:nvPr/>
        </p:nvSpPr>
        <p:spPr>
          <a:xfrm>
            <a:off x="2557669" y="1313986"/>
            <a:ext cx="635335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o-RO" sz="1600" dirty="0"/>
              <a:t>Un </a:t>
            </a:r>
            <a:r>
              <a:rPr lang="ro-RO" sz="1600" dirty="0" err="1"/>
              <a:t>marketplace</a:t>
            </a:r>
            <a:r>
              <a:rPr lang="ro-RO" sz="1600" dirty="0"/>
              <a:t> pentru credite – facilitam accesul </a:t>
            </a:r>
            <a:r>
              <a:rPr lang="ro-RO" sz="1600" dirty="0" err="1"/>
              <a:t>clientilor</a:t>
            </a:r>
            <a:r>
              <a:rPr lang="ro-RO" sz="1600" dirty="0"/>
              <a:t> PF la ofertele de credit POTRIVITE </a:t>
            </a:r>
            <a:r>
              <a:rPr lang="ro-RO" sz="1600" dirty="0" err="1"/>
              <a:t>profilelor</a:t>
            </a:r>
            <a:r>
              <a:rPr lang="ro-RO" sz="1600" dirty="0"/>
              <a:t> lor de risc;</a:t>
            </a:r>
          </a:p>
        </p:txBody>
      </p:sp>
      <p:pic>
        <p:nvPicPr>
          <p:cNvPr id="10" name="image2.jpg" descr="image2.jpg">
            <a:extLst>
              <a:ext uri="{FF2B5EF4-FFF2-40B4-BE49-F238E27FC236}">
                <a16:creationId xmlns:a16="http://schemas.microsoft.com/office/drawing/2014/main" id="{92015812-B597-4746-BBDC-30039CE32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3748" y="393774"/>
            <a:ext cx="548700" cy="5487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F37E22-FCFD-584B-98FA-0E9E6A58F956}"/>
              </a:ext>
            </a:extLst>
          </p:cNvPr>
          <p:cNvSpPr txBox="1"/>
          <p:nvPr/>
        </p:nvSpPr>
        <p:spPr>
          <a:xfrm>
            <a:off x="367254" y="2741978"/>
            <a:ext cx="20255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Ce </a:t>
            </a:r>
            <a:r>
              <a:rPr lang="ro-RO" sz="2400" b="1" dirty="0">
                <a:solidFill>
                  <a:srgbClr val="002060"/>
                </a:solidFill>
              </a:rPr>
              <a:t>am </a:t>
            </a:r>
            <a:r>
              <a:rPr lang="ro-RO" sz="2400" b="1" dirty="0" err="1">
                <a:solidFill>
                  <a:srgbClr val="00B050"/>
                </a:solidFill>
              </a:rPr>
              <a:t>reusit</a:t>
            </a:r>
            <a:r>
              <a:rPr lang="ro-RO" sz="2400" b="1" dirty="0">
                <a:solidFill>
                  <a:srgbClr val="00B050"/>
                </a:solidFill>
              </a:rPr>
              <a:t> </a:t>
            </a:r>
            <a:endParaRPr kumimoji="0" lang="ro-RO" sz="24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CD47D-67FA-DA4B-9A72-1BBA2EAC2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882" y="2177702"/>
            <a:ext cx="5316195" cy="2585320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84C6E996-1CED-AF48-963B-3E0B1ED2AB1B}"/>
              </a:ext>
            </a:extLst>
          </p:cNvPr>
          <p:cNvSpPr/>
          <p:nvPr/>
        </p:nvSpPr>
        <p:spPr>
          <a:xfrm>
            <a:off x="6464595" y="2604938"/>
            <a:ext cx="2198316" cy="735744"/>
          </a:xfrm>
          <a:prstGeom prst="wedgeEllipseCallout">
            <a:avLst>
              <a:gd name="adj1" fmla="val -57266"/>
              <a:gd name="adj2" fmla="val 98117"/>
            </a:avLst>
          </a:prstGeom>
          <a:solidFill>
            <a:srgbClr val="C0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    </a:t>
            </a:r>
            <a:r>
              <a:rPr lang="ro-RO" dirty="0">
                <a:solidFill>
                  <a:schemeClr val="bg1"/>
                </a:solidFill>
              </a:rPr>
              <a:t>6</a:t>
            </a:r>
            <a:r>
              <a:rPr kumimoji="0" lang="ro-RO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0,000 USERI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RO" dirty="0">
                <a:solidFill>
                  <a:schemeClr val="bg1"/>
                </a:solidFill>
              </a:rPr>
              <a:t>76,000 telefoane</a:t>
            </a:r>
            <a:endParaRPr kumimoji="0" lang="ro-RO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24CFB-9E94-2743-B38D-290871F10AD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6495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Business Model"/>
          <p:cNvSpPr txBox="1">
            <a:spLocks noGrp="1"/>
          </p:cNvSpPr>
          <p:nvPr>
            <p:ph type="title"/>
          </p:nvPr>
        </p:nvSpPr>
        <p:spPr>
          <a:xfrm>
            <a:off x="313590" y="683720"/>
            <a:ext cx="1878608" cy="7632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>
            <a:lvl1pPr>
              <a:defRPr sz="3300">
                <a:solidFill>
                  <a:srgbClr val="4F8F00"/>
                </a:solidFill>
              </a:defRPr>
            </a:lvl1pPr>
          </a:lstStyle>
          <a:p>
            <a:r>
              <a:rPr lang="en-US" b="1" dirty="0"/>
              <a:t>Context</a:t>
            </a:r>
            <a:endParaRPr b="1" dirty="0"/>
          </a:p>
        </p:txBody>
      </p:sp>
      <p:pic>
        <p:nvPicPr>
          <p:cNvPr id="611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3748" y="393774"/>
            <a:ext cx="548700" cy="548701"/>
          </a:xfrm>
          <a:prstGeom prst="rect">
            <a:avLst/>
          </a:prstGeom>
          <a:ln w="12700">
            <a:miter lim="400000"/>
          </a:ln>
        </p:spPr>
      </p:pic>
      <p:sp>
        <p:nvSpPr>
          <p:cNvPr id="612" name="Circle"/>
          <p:cNvSpPr/>
          <p:nvPr/>
        </p:nvSpPr>
        <p:spPr>
          <a:xfrm>
            <a:off x="3828631" y="1215238"/>
            <a:ext cx="635001" cy="6350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004A7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622" name="Group"/>
          <p:cNvGrpSpPr/>
          <p:nvPr/>
        </p:nvGrpSpPr>
        <p:grpSpPr>
          <a:xfrm>
            <a:off x="5043811" y="746034"/>
            <a:ext cx="2502736" cy="1204960"/>
            <a:chOff x="0" y="-550696"/>
            <a:chExt cx="2502731" cy="1204956"/>
          </a:xfrm>
        </p:grpSpPr>
        <p:sp>
          <p:nvSpPr>
            <p:cNvPr id="618" name="1 Million"/>
            <p:cNvSpPr txBox="1"/>
            <p:nvPr/>
          </p:nvSpPr>
          <p:spPr>
            <a:xfrm>
              <a:off x="1142519" y="-550696"/>
              <a:ext cx="1360212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200"/>
              </a:lvl1pPr>
            </a:lstStyle>
            <a:p>
              <a:r>
                <a:rPr sz="2400" b="1" dirty="0">
                  <a:solidFill>
                    <a:srgbClr val="FF0000"/>
                  </a:solidFill>
                </a:rPr>
                <a:t>1 Million</a:t>
              </a:r>
            </a:p>
          </p:txBody>
        </p:sp>
        <p:grpSp>
          <p:nvGrpSpPr>
            <p:cNvPr id="621" name="Group"/>
            <p:cNvGrpSpPr/>
            <p:nvPr/>
          </p:nvGrpSpPr>
          <p:grpSpPr>
            <a:xfrm>
              <a:off x="0" y="0"/>
              <a:ext cx="535203" cy="654260"/>
              <a:chOff x="0" y="0"/>
              <a:chExt cx="535202" cy="654259"/>
            </a:xfrm>
          </p:grpSpPr>
          <p:pic>
            <p:nvPicPr>
              <p:cNvPr id="619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30499"/>
                <a:ext cx="526551" cy="6237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0" name="accepted.jpg" descr="accepted.jp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/>
              <a:stretch>
                <a:fillRect/>
              </a:stretch>
            </p:blipFill>
            <p:spPr>
              <a:xfrm>
                <a:off x="357402" y="0"/>
                <a:ext cx="177801" cy="1783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625" name="Group"/>
          <p:cNvGrpSpPr/>
          <p:nvPr/>
        </p:nvGrpSpPr>
        <p:grpSpPr>
          <a:xfrm>
            <a:off x="2390802" y="1059118"/>
            <a:ext cx="1133254" cy="623761"/>
            <a:chOff x="0" y="0"/>
            <a:chExt cx="1133252" cy="623760"/>
          </a:xfrm>
        </p:grpSpPr>
        <p:pic>
          <p:nvPicPr>
            <p:cNvPr id="62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26551" cy="6237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4" name="2 Million"/>
            <p:cNvSpPr txBox="1"/>
            <p:nvPr/>
          </p:nvSpPr>
          <p:spPr>
            <a:xfrm>
              <a:off x="470114" y="185243"/>
              <a:ext cx="663139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200"/>
              </a:lvl1pPr>
            </a:lstStyle>
            <a:p>
              <a:r>
                <a:t>2 Million</a:t>
              </a:r>
            </a:p>
          </p:txBody>
        </p:sp>
      </p:grpSp>
      <p:sp>
        <p:nvSpPr>
          <p:cNvPr id="631" name="Line"/>
          <p:cNvSpPr/>
          <p:nvPr/>
        </p:nvSpPr>
        <p:spPr>
          <a:xfrm>
            <a:off x="2402958" y="1797003"/>
            <a:ext cx="1493617" cy="6501"/>
          </a:xfrm>
          <a:prstGeom prst="line">
            <a:avLst/>
          </a:prstGeom>
          <a:ln w="25400">
            <a:solidFill>
              <a:srgbClr val="043261"/>
            </a:solidFill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632" name="Line"/>
          <p:cNvSpPr/>
          <p:nvPr/>
        </p:nvSpPr>
        <p:spPr>
          <a:xfrm>
            <a:off x="2368421" y="1825949"/>
            <a:ext cx="1922134" cy="497088"/>
          </a:xfrm>
          <a:prstGeom prst="line">
            <a:avLst/>
          </a:prstGeom>
          <a:ln w="25400">
            <a:solidFill>
              <a:srgbClr val="83BF45"/>
            </a:solidFill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633" name="Line"/>
          <p:cNvSpPr/>
          <p:nvPr/>
        </p:nvSpPr>
        <p:spPr>
          <a:xfrm>
            <a:off x="5043811" y="2094180"/>
            <a:ext cx="1360215" cy="10884"/>
          </a:xfrm>
          <a:prstGeom prst="line">
            <a:avLst/>
          </a:prstGeom>
          <a:ln w="25400">
            <a:solidFill>
              <a:srgbClr val="FF2600"/>
            </a:solidFill>
            <a:miter lim="400000"/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634" name="Line"/>
          <p:cNvSpPr/>
          <p:nvPr/>
        </p:nvSpPr>
        <p:spPr>
          <a:xfrm>
            <a:off x="2392165" y="1848043"/>
            <a:ext cx="2047723" cy="876948"/>
          </a:xfrm>
          <a:prstGeom prst="line">
            <a:avLst/>
          </a:prstGeom>
          <a:ln w="25400">
            <a:solidFill>
              <a:srgbClr val="83BF45"/>
            </a:solidFill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635" name="Rounded Rectangle"/>
          <p:cNvSpPr/>
          <p:nvPr/>
        </p:nvSpPr>
        <p:spPr>
          <a:xfrm>
            <a:off x="1378117" y="1400175"/>
            <a:ext cx="888825" cy="1107495"/>
          </a:xfrm>
          <a:prstGeom prst="roundRect">
            <a:avLst>
              <a:gd name="adj" fmla="val 31152"/>
            </a:avLst>
          </a:prstGeom>
          <a:blipFill>
            <a:blip r:embed="rId6"/>
            <a:stretch>
              <a:fillRect/>
            </a:stretch>
          </a:blip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b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636" name="Rounded Rectangle"/>
          <p:cNvSpPr/>
          <p:nvPr/>
        </p:nvSpPr>
        <p:spPr>
          <a:xfrm>
            <a:off x="6593154" y="1038837"/>
            <a:ext cx="813114" cy="644952"/>
          </a:xfrm>
          <a:prstGeom prst="roundRect">
            <a:avLst>
              <a:gd name="adj" fmla="val 31152"/>
            </a:avLst>
          </a:prstGeom>
          <a:blipFill>
            <a:blip r:embed="rId6"/>
            <a:stretch>
              <a:fillRect/>
            </a:stretch>
          </a:blip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b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640" name="Circle"/>
          <p:cNvSpPr/>
          <p:nvPr/>
        </p:nvSpPr>
        <p:spPr>
          <a:xfrm>
            <a:off x="6456488" y="1612856"/>
            <a:ext cx="1183799" cy="1166839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5400">
            <a:solidFill>
              <a:srgbClr val="004A7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9" name="Circle">
            <a:extLst>
              <a:ext uri="{FF2B5EF4-FFF2-40B4-BE49-F238E27FC236}">
                <a16:creationId xmlns:a16="http://schemas.microsoft.com/office/drawing/2014/main" id="{B45B9413-9660-3E44-BF54-E1098797BCF5}"/>
              </a:ext>
            </a:extLst>
          </p:cNvPr>
          <p:cNvSpPr/>
          <p:nvPr/>
        </p:nvSpPr>
        <p:spPr>
          <a:xfrm>
            <a:off x="4175159" y="1612856"/>
            <a:ext cx="635001" cy="6350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004A7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0" name="Circle">
            <a:extLst>
              <a:ext uri="{FF2B5EF4-FFF2-40B4-BE49-F238E27FC236}">
                <a16:creationId xmlns:a16="http://schemas.microsoft.com/office/drawing/2014/main" id="{E4B5A834-C7D1-CE41-8451-B3AF482C0348}"/>
              </a:ext>
            </a:extLst>
          </p:cNvPr>
          <p:cNvSpPr/>
          <p:nvPr/>
        </p:nvSpPr>
        <p:spPr>
          <a:xfrm>
            <a:off x="4356348" y="1975912"/>
            <a:ext cx="635001" cy="6350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004A7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1" name="Circle">
            <a:extLst>
              <a:ext uri="{FF2B5EF4-FFF2-40B4-BE49-F238E27FC236}">
                <a16:creationId xmlns:a16="http://schemas.microsoft.com/office/drawing/2014/main" id="{D71918BF-89F7-8341-9341-484FCB7805B1}"/>
              </a:ext>
            </a:extLst>
          </p:cNvPr>
          <p:cNvSpPr/>
          <p:nvPr/>
        </p:nvSpPr>
        <p:spPr>
          <a:xfrm>
            <a:off x="4471512" y="2569973"/>
            <a:ext cx="635001" cy="6350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004A7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2" name="Rounded Rectangle">
            <a:extLst>
              <a:ext uri="{FF2B5EF4-FFF2-40B4-BE49-F238E27FC236}">
                <a16:creationId xmlns:a16="http://schemas.microsoft.com/office/drawing/2014/main" id="{CF4E6021-E49D-5B4C-A334-8BDF419C8C79}"/>
              </a:ext>
            </a:extLst>
          </p:cNvPr>
          <p:cNvSpPr/>
          <p:nvPr/>
        </p:nvSpPr>
        <p:spPr>
          <a:xfrm>
            <a:off x="1361407" y="3245288"/>
            <a:ext cx="888825" cy="1107495"/>
          </a:xfrm>
          <a:prstGeom prst="roundRect">
            <a:avLst>
              <a:gd name="adj" fmla="val 31152"/>
            </a:avLst>
          </a:prstGeom>
          <a:blipFill>
            <a:blip r:embed="rId6"/>
            <a:stretch>
              <a:fillRect/>
            </a:stretch>
          </a:blip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b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E36B5960-CB10-C744-8C28-8FD449DCBEAD}"/>
              </a:ext>
            </a:extLst>
          </p:cNvPr>
          <p:cNvSpPr/>
          <p:nvPr/>
        </p:nvSpPr>
        <p:spPr>
          <a:xfrm flipV="1">
            <a:off x="2329628" y="3858158"/>
            <a:ext cx="1097339" cy="15593"/>
          </a:xfrm>
          <a:prstGeom prst="line">
            <a:avLst/>
          </a:prstGeom>
          <a:ln w="25400">
            <a:solidFill>
              <a:srgbClr val="043261"/>
            </a:solidFill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5" name="Business Model">
            <a:extLst>
              <a:ext uri="{FF2B5EF4-FFF2-40B4-BE49-F238E27FC236}">
                <a16:creationId xmlns:a16="http://schemas.microsoft.com/office/drawing/2014/main" id="{08DCDD7C-8ACB-2D44-A213-793E019388A7}"/>
              </a:ext>
            </a:extLst>
          </p:cNvPr>
          <p:cNvSpPr txBox="1">
            <a:spLocks/>
          </p:cNvSpPr>
          <p:nvPr/>
        </p:nvSpPr>
        <p:spPr>
          <a:xfrm>
            <a:off x="338164" y="2711842"/>
            <a:ext cx="1373842" cy="722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4F8F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en-US" b="1" dirty="0"/>
              <a:t>Plan</a:t>
            </a:r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D8BA6D8C-F004-0043-AE78-5288F7A02835}"/>
              </a:ext>
            </a:extLst>
          </p:cNvPr>
          <p:cNvSpPr/>
          <p:nvPr/>
        </p:nvSpPr>
        <p:spPr>
          <a:xfrm flipV="1">
            <a:off x="4291511" y="3684958"/>
            <a:ext cx="1432408" cy="91147"/>
          </a:xfrm>
          <a:prstGeom prst="line">
            <a:avLst/>
          </a:prstGeom>
          <a:ln w="25400">
            <a:solidFill>
              <a:srgbClr val="043261"/>
            </a:solidFill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8FEE9AF5-E1A7-554E-92A1-AC0BE2251587}"/>
              </a:ext>
            </a:extLst>
          </p:cNvPr>
          <p:cNvSpPr/>
          <p:nvPr/>
        </p:nvSpPr>
        <p:spPr>
          <a:xfrm>
            <a:off x="4281477" y="3799036"/>
            <a:ext cx="1559144" cy="136444"/>
          </a:xfrm>
          <a:prstGeom prst="line">
            <a:avLst/>
          </a:prstGeom>
          <a:ln w="25400">
            <a:solidFill>
              <a:srgbClr val="043261"/>
            </a:solidFill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8" name="Line">
            <a:extLst>
              <a:ext uri="{FF2B5EF4-FFF2-40B4-BE49-F238E27FC236}">
                <a16:creationId xmlns:a16="http://schemas.microsoft.com/office/drawing/2014/main" id="{94997460-66E6-EE44-9399-2DC8E17374D7}"/>
              </a:ext>
            </a:extLst>
          </p:cNvPr>
          <p:cNvSpPr/>
          <p:nvPr/>
        </p:nvSpPr>
        <p:spPr>
          <a:xfrm>
            <a:off x="4281477" y="3831896"/>
            <a:ext cx="1469484" cy="424194"/>
          </a:xfrm>
          <a:prstGeom prst="line">
            <a:avLst/>
          </a:prstGeom>
          <a:ln w="25400">
            <a:solidFill>
              <a:srgbClr val="043261"/>
            </a:solidFill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9" name="Circle">
            <a:extLst>
              <a:ext uri="{FF2B5EF4-FFF2-40B4-BE49-F238E27FC236}">
                <a16:creationId xmlns:a16="http://schemas.microsoft.com/office/drawing/2014/main" id="{DCB3E6D3-E41D-CF40-A81A-82D195FCF43B}"/>
              </a:ext>
            </a:extLst>
          </p:cNvPr>
          <p:cNvSpPr/>
          <p:nvPr/>
        </p:nvSpPr>
        <p:spPr>
          <a:xfrm>
            <a:off x="5750960" y="4101071"/>
            <a:ext cx="635001" cy="6350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004A7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" name="Circle">
            <a:extLst>
              <a:ext uri="{FF2B5EF4-FFF2-40B4-BE49-F238E27FC236}">
                <a16:creationId xmlns:a16="http://schemas.microsoft.com/office/drawing/2014/main" id="{3442E17F-8350-D24C-BC3A-2EABBA4F75AE}"/>
              </a:ext>
            </a:extLst>
          </p:cNvPr>
          <p:cNvSpPr/>
          <p:nvPr/>
        </p:nvSpPr>
        <p:spPr>
          <a:xfrm>
            <a:off x="5839861" y="3596397"/>
            <a:ext cx="635001" cy="6350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004A7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1" name="Circle">
            <a:extLst>
              <a:ext uri="{FF2B5EF4-FFF2-40B4-BE49-F238E27FC236}">
                <a16:creationId xmlns:a16="http://schemas.microsoft.com/office/drawing/2014/main" id="{76888C97-AF79-FA4E-8710-70AC9FA831D0}"/>
              </a:ext>
            </a:extLst>
          </p:cNvPr>
          <p:cNvSpPr/>
          <p:nvPr/>
        </p:nvSpPr>
        <p:spPr>
          <a:xfrm>
            <a:off x="5681656" y="3164035"/>
            <a:ext cx="635001" cy="6350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004A7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2" name="Line">
            <a:extLst>
              <a:ext uri="{FF2B5EF4-FFF2-40B4-BE49-F238E27FC236}">
                <a16:creationId xmlns:a16="http://schemas.microsoft.com/office/drawing/2014/main" id="{C078CA4D-220B-AC4D-BCAB-C637E20450F5}"/>
              </a:ext>
            </a:extLst>
          </p:cNvPr>
          <p:cNvSpPr/>
          <p:nvPr/>
        </p:nvSpPr>
        <p:spPr>
          <a:xfrm>
            <a:off x="6644617" y="3906330"/>
            <a:ext cx="904499" cy="7568"/>
          </a:xfrm>
          <a:prstGeom prst="line">
            <a:avLst/>
          </a:prstGeom>
          <a:ln w="25400">
            <a:solidFill>
              <a:srgbClr val="FF2600"/>
            </a:solidFill>
            <a:miter lim="400000"/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53" name="Group">
            <a:extLst>
              <a:ext uri="{FF2B5EF4-FFF2-40B4-BE49-F238E27FC236}">
                <a16:creationId xmlns:a16="http://schemas.microsoft.com/office/drawing/2014/main" id="{90725EEF-F6CE-7148-A7FB-BFD04A143497}"/>
              </a:ext>
            </a:extLst>
          </p:cNvPr>
          <p:cNvGrpSpPr/>
          <p:nvPr/>
        </p:nvGrpSpPr>
        <p:grpSpPr>
          <a:xfrm>
            <a:off x="6661278" y="3091188"/>
            <a:ext cx="2215269" cy="1470140"/>
            <a:chOff x="0" y="0"/>
            <a:chExt cx="2215266" cy="1470136"/>
          </a:xfrm>
        </p:grpSpPr>
        <p:sp>
          <p:nvSpPr>
            <p:cNvPr id="54" name="1 Million">
              <a:extLst>
                <a:ext uri="{FF2B5EF4-FFF2-40B4-BE49-F238E27FC236}">
                  <a16:creationId xmlns:a16="http://schemas.microsoft.com/office/drawing/2014/main" id="{0D15BB44-3C8B-F14C-8344-9B0546250639}"/>
                </a:ext>
              </a:extLst>
            </p:cNvPr>
            <p:cNvSpPr txBox="1"/>
            <p:nvPr/>
          </p:nvSpPr>
          <p:spPr>
            <a:xfrm>
              <a:off x="597262" y="1205881"/>
              <a:ext cx="1618004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200"/>
              </a:lvl1pPr>
            </a:lstStyle>
            <a:p>
              <a:r>
                <a:rPr lang="en-US" sz="2400" b="1" dirty="0">
                  <a:solidFill>
                    <a:srgbClr val="FF0000"/>
                  </a:solidFill>
                </a:rPr>
                <a:t>0,8</a:t>
              </a:r>
              <a:r>
                <a:rPr sz="2400" b="1" dirty="0">
                  <a:solidFill>
                    <a:srgbClr val="FF0000"/>
                  </a:solidFill>
                </a:rPr>
                <a:t> Million</a:t>
              </a:r>
            </a:p>
          </p:txBody>
        </p:sp>
        <p:grpSp>
          <p:nvGrpSpPr>
            <p:cNvPr id="55" name="Group">
              <a:extLst>
                <a:ext uri="{FF2B5EF4-FFF2-40B4-BE49-F238E27FC236}">
                  <a16:creationId xmlns:a16="http://schemas.microsoft.com/office/drawing/2014/main" id="{58DAA605-F29C-4E4F-9D50-C6F8FD4A699B}"/>
                </a:ext>
              </a:extLst>
            </p:cNvPr>
            <p:cNvGrpSpPr/>
            <p:nvPr/>
          </p:nvGrpSpPr>
          <p:grpSpPr>
            <a:xfrm>
              <a:off x="0" y="0"/>
              <a:ext cx="535203" cy="654260"/>
              <a:chOff x="0" y="0"/>
              <a:chExt cx="535202" cy="654259"/>
            </a:xfrm>
          </p:grpSpPr>
          <p:pic>
            <p:nvPicPr>
              <p:cNvPr id="56" name="Image" descr="Image">
                <a:extLst>
                  <a:ext uri="{FF2B5EF4-FFF2-40B4-BE49-F238E27FC236}">
                    <a16:creationId xmlns:a16="http://schemas.microsoft.com/office/drawing/2014/main" id="{82A71334-F2F8-124D-8625-E1D794B7C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30499"/>
                <a:ext cx="526551" cy="6237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" name="accepted.jpg" descr="accepted.jpg">
                <a:extLst>
                  <a:ext uri="{FF2B5EF4-FFF2-40B4-BE49-F238E27FC236}">
                    <a16:creationId xmlns:a16="http://schemas.microsoft.com/office/drawing/2014/main" id="{AA562837-799A-704D-A9DF-F69E02673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/>
              <a:stretch>
                <a:fillRect/>
              </a:stretch>
            </p:blipFill>
            <p:spPr>
              <a:xfrm>
                <a:off x="357402" y="0"/>
                <a:ext cx="177801" cy="1783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58" name="Circle">
            <a:extLst>
              <a:ext uri="{FF2B5EF4-FFF2-40B4-BE49-F238E27FC236}">
                <a16:creationId xmlns:a16="http://schemas.microsoft.com/office/drawing/2014/main" id="{26DBB500-65E5-AF48-8393-A0B6DFF5D7D2}"/>
              </a:ext>
            </a:extLst>
          </p:cNvPr>
          <p:cNvSpPr/>
          <p:nvPr/>
        </p:nvSpPr>
        <p:spPr>
          <a:xfrm>
            <a:off x="7705101" y="3485716"/>
            <a:ext cx="745188" cy="77849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5400">
            <a:solidFill>
              <a:srgbClr val="004A7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9EB47851-6C9E-9248-85DF-3EE6D3B00A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6926" y="2567135"/>
            <a:ext cx="1183798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BAD38D-4698-CA48-965E-A6C938C99DE2}"/>
              </a:ext>
            </a:extLst>
          </p:cNvPr>
          <p:cNvSpPr txBox="1"/>
          <p:nvPr/>
        </p:nvSpPr>
        <p:spPr>
          <a:xfrm>
            <a:off x="8156706" y="2196275"/>
            <a:ext cx="8890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+20%</a:t>
            </a:r>
          </a:p>
        </p:txBody>
      </p:sp>
      <p:grpSp>
        <p:nvGrpSpPr>
          <p:cNvPr id="63" name="Group">
            <a:extLst>
              <a:ext uri="{FF2B5EF4-FFF2-40B4-BE49-F238E27FC236}">
                <a16:creationId xmlns:a16="http://schemas.microsoft.com/office/drawing/2014/main" id="{C481F31A-1DDC-CE4A-A1E7-07A6890652F3}"/>
              </a:ext>
            </a:extLst>
          </p:cNvPr>
          <p:cNvGrpSpPr/>
          <p:nvPr/>
        </p:nvGrpSpPr>
        <p:grpSpPr>
          <a:xfrm>
            <a:off x="4071406" y="3944927"/>
            <a:ext cx="822844" cy="812449"/>
            <a:chOff x="0" y="0"/>
            <a:chExt cx="3179631" cy="3490667"/>
          </a:xfrm>
        </p:grpSpPr>
        <p:pic>
          <p:nvPicPr>
            <p:cNvPr id="64" name="Denied.jpg" descr="Denied.jpg">
              <a:extLst>
                <a:ext uri="{FF2B5EF4-FFF2-40B4-BE49-F238E27FC236}">
                  <a16:creationId xmlns:a16="http://schemas.microsoft.com/office/drawing/2014/main" id="{238140F1-F2F4-2140-B2B6-5EE745A67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4933" y="0"/>
              <a:ext cx="896944" cy="894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Denied.jpg" descr="Denied.jpg">
              <a:extLst>
                <a:ext uri="{FF2B5EF4-FFF2-40B4-BE49-F238E27FC236}">
                  <a16:creationId xmlns:a16="http://schemas.microsoft.com/office/drawing/2014/main" id="{15735D18-F509-7146-B8BF-4E06CB882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08810" y="146247"/>
              <a:ext cx="896945" cy="894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Denied.jpg" descr="Denied.jpg">
              <a:extLst>
                <a:ext uri="{FF2B5EF4-FFF2-40B4-BE49-F238E27FC236}">
                  <a16:creationId xmlns:a16="http://schemas.microsoft.com/office/drawing/2014/main" id="{E52FA96E-9EEC-634A-8694-4E5B82B5B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4933" y="967969"/>
              <a:ext cx="896944" cy="894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Denied.jpg" descr="Denied.jpg">
              <a:extLst>
                <a:ext uri="{FF2B5EF4-FFF2-40B4-BE49-F238E27FC236}">
                  <a16:creationId xmlns:a16="http://schemas.microsoft.com/office/drawing/2014/main" id="{E0B588FA-009E-DB4B-BF1C-F7D2C60A6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578271" y="781405"/>
              <a:ext cx="896945" cy="894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Denied.jpg" descr="Denied.jpg">
              <a:extLst>
                <a:ext uri="{FF2B5EF4-FFF2-40B4-BE49-F238E27FC236}">
                  <a16:creationId xmlns:a16="http://schemas.microsoft.com/office/drawing/2014/main" id="{D35EAEC6-3C50-184C-B8DF-C8A989FE8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93327" y="1406939"/>
              <a:ext cx="896944" cy="894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Denied.jpg" descr="Denied.jpg">
              <a:extLst>
                <a:ext uri="{FF2B5EF4-FFF2-40B4-BE49-F238E27FC236}">
                  <a16:creationId xmlns:a16="http://schemas.microsoft.com/office/drawing/2014/main" id="{A4A069E0-32F7-8549-8452-6718ED977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82688" y="300339"/>
              <a:ext cx="896944" cy="894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Denied.jpg" descr="Denied.jpg">
              <a:extLst>
                <a:ext uri="{FF2B5EF4-FFF2-40B4-BE49-F238E27FC236}">
                  <a16:creationId xmlns:a16="http://schemas.microsoft.com/office/drawing/2014/main" id="{BE7BF4D6-B90D-B44F-B8E6-25A0F8279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1406939"/>
              <a:ext cx="896944" cy="894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accepted.jpg" descr="accepted.jpg">
              <a:extLst>
                <a:ext uri="{FF2B5EF4-FFF2-40B4-BE49-F238E27FC236}">
                  <a16:creationId xmlns:a16="http://schemas.microsoft.com/office/drawing/2014/main" id="{489B87C3-B853-914B-AF4B-26515EC14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50260" y="2043059"/>
              <a:ext cx="891540" cy="894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" name="accepted.jpg" descr="accepted.jpg">
              <a:extLst>
                <a:ext uri="{FF2B5EF4-FFF2-40B4-BE49-F238E27FC236}">
                  <a16:creationId xmlns:a16="http://schemas.microsoft.com/office/drawing/2014/main" id="{0C65BE35-1BB9-A54E-B333-63D558147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7282" y="2596390"/>
              <a:ext cx="891540" cy="894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" name="accepted.jpg" descr="accepted.jpg">
              <a:extLst>
                <a:ext uri="{FF2B5EF4-FFF2-40B4-BE49-F238E27FC236}">
                  <a16:creationId xmlns:a16="http://schemas.microsoft.com/office/drawing/2014/main" id="{ECF98DBD-C6EC-B84E-88BF-D49A9DD69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40927" y="1702722"/>
              <a:ext cx="891540" cy="894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" name="Graphic 6" descr="Smart Phone">
            <a:extLst>
              <a:ext uri="{FF2B5EF4-FFF2-40B4-BE49-F238E27FC236}">
                <a16:creationId xmlns:a16="http://schemas.microsoft.com/office/drawing/2014/main" id="{53816361-497B-4144-B14C-BD34AB6332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82094" y="3138882"/>
            <a:ext cx="1373842" cy="1373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30C4FA-36BA-3846-B6EF-3D2E0ABE0662}"/>
              </a:ext>
            </a:extLst>
          </p:cNvPr>
          <p:cNvSpPr txBox="1"/>
          <p:nvPr/>
        </p:nvSpPr>
        <p:spPr>
          <a:xfrm rot="16200000">
            <a:off x="3193384" y="3444163"/>
            <a:ext cx="133231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1400" b="0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Score</a:t>
            </a:r>
            <a:r>
              <a:rPr kumimoji="0" lang="ro-RO" sz="14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Rise</a:t>
            </a:r>
            <a:r>
              <a:rPr kumimoji="0" lang="ro-RO" sz="1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 </a:t>
            </a:r>
            <a:endParaRPr kumimoji="0" lang="ro-RO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0E3D3-21CC-DC41-8073-5373F6A728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26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 animBg="1"/>
      <p:bldP spid="612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40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 animBg="1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46FF0-96A7-C34B-992F-45571E3A0F38}"/>
              </a:ext>
            </a:extLst>
          </p:cNvPr>
          <p:cNvSpPr txBox="1"/>
          <p:nvPr/>
        </p:nvSpPr>
        <p:spPr>
          <a:xfrm>
            <a:off x="475988" y="418972"/>
            <a:ext cx="127765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32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CUM?</a:t>
            </a:r>
            <a:endParaRPr kumimoji="0" lang="ro-RO" sz="32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0" name="image2.jpg" descr="image2.jpg">
            <a:extLst>
              <a:ext uri="{FF2B5EF4-FFF2-40B4-BE49-F238E27FC236}">
                <a16:creationId xmlns:a16="http://schemas.microsoft.com/office/drawing/2014/main" id="{92015812-B597-4746-BBDC-30039CE3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3748" y="393774"/>
            <a:ext cx="548700" cy="5487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DFC49-5A01-144F-96FF-6A0F1968E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112145"/>
              </p:ext>
            </p:extLst>
          </p:nvPr>
        </p:nvGraphicFramePr>
        <p:xfrm>
          <a:off x="1524000" y="552892"/>
          <a:ext cx="6096000" cy="4050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C3D99B-D01C-B34F-9D8D-C8A2C956A4BF}"/>
              </a:ext>
            </a:extLst>
          </p:cNvPr>
          <p:cNvSpPr txBox="1"/>
          <p:nvPr/>
        </p:nvSpPr>
        <p:spPr>
          <a:xfrm>
            <a:off x="2872569" y="430545"/>
            <a:ext cx="532552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o-RO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1. EDUCATIE FIANCIARA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52A82-9C90-4740-86BF-CFEDAF1D6C13}"/>
              </a:ext>
            </a:extLst>
          </p:cNvPr>
          <p:cNvSpPr txBox="1"/>
          <p:nvPr/>
        </p:nvSpPr>
        <p:spPr>
          <a:xfrm rot="18470534">
            <a:off x="206682" y="2224378"/>
            <a:ext cx="385179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o-RO" sz="2000" b="1" dirty="0"/>
              <a:t>A. </a:t>
            </a:r>
            <a:r>
              <a:rPr lang="ro-RO" sz="2000" b="1" dirty="0" err="1"/>
              <a:t>Informatii</a:t>
            </a:r>
            <a:r>
              <a:rPr lang="ro-RO" sz="2000" b="1" dirty="0"/>
              <a:t> despre bonitatea</a:t>
            </a:r>
            <a:r>
              <a:rPr kumimoji="0" lang="ro-RO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financiara</a:t>
            </a:r>
            <a:r>
              <a:rPr kumimoji="0" lang="ro-RO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ro-RO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individuala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0C9A6-2269-7044-AE2B-1DE7DAE1AA56}"/>
              </a:ext>
            </a:extLst>
          </p:cNvPr>
          <p:cNvSpPr txBox="1"/>
          <p:nvPr/>
        </p:nvSpPr>
        <p:spPr>
          <a:xfrm rot="3120389">
            <a:off x="5367354" y="2378266"/>
            <a:ext cx="296951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o-RO" sz="2000" b="1" dirty="0"/>
              <a:t>B</a:t>
            </a:r>
            <a:r>
              <a:rPr kumimoji="0" lang="ro-RO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. Clase de risc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BD21C4-DEDA-2D4C-812B-746B72FC1B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2427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46FF0-96A7-C34B-992F-45571E3A0F38}"/>
              </a:ext>
            </a:extLst>
          </p:cNvPr>
          <p:cNvSpPr txBox="1"/>
          <p:nvPr/>
        </p:nvSpPr>
        <p:spPr>
          <a:xfrm>
            <a:off x="3427132" y="501236"/>
            <a:ext cx="405816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2. Digitalizare responsabila</a:t>
            </a:r>
          </a:p>
        </p:txBody>
      </p:sp>
      <p:pic>
        <p:nvPicPr>
          <p:cNvPr id="10" name="image2.jpg" descr="image2.jpg">
            <a:extLst>
              <a:ext uri="{FF2B5EF4-FFF2-40B4-BE49-F238E27FC236}">
                <a16:creationId xmlns:a16="http://schemas.microsoft.com/office/drawing/2014/main" id="{92015812-B597-4746-BBDC-30039CE3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3748" y="393774"/>
            <a:ext cx="548700" cy="54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19EFCF-9277-1E46-BE21-1D1AE57DCB0E}"/>
              </a:ext>
            </a:extLst>
          </p:cNvPr>
          <p:cNvSpPr txBox="1"/>
          <p:nvPr/>
        </p:nvSpPr>
        <p:spPr>
          <a:xfrm>
            <a:off x="404037" y="470458"/>
            <a:ext cx="138797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CUM?</a:t>
            </a:r>
            <a:r>
              <a:rPr kumimoji="0" lang="ro-RO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6E0E8-70FB-D34A-A3FA-A376BE35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78" y="893868"/>
            <a:ext cx="7199830" cy="35175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0C62DA-04BC-7444-B41E-02D7DDFF416C}"/>
                  </a:ext>
                </a:extLst>
              </p14:cNvPr>
              <p14:cNvContentPartPr/>
              <p14:nvPr/>
            </p14:nvContentPartPr>
            <p14:xfrm>
              <a:off x="7812013" y="2384992"/>
              <a:ext cx="438480" cy="202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0C62DA-04BC-7444-B41E-02D7DDFF41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3020" y="2375992"/>
                <a:ext cx="456106" cy="20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7A2DC1-8624-AD44-AF55-5155043D3DDF}"/>
                  </a:ext>
                </a:extLst>
              </p14:cNvPr>
              <p14:cNvContentPartPr/>
              <p14:nvPr/>
            </p14:nvContentPartPr>
            <p14:xfrm>
              <a:off x="1449356" y="1203707"/>
              <a:ext cx="942480" cy="394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7A2DC1-8624-AD44-AF55-5155043D3D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1356" y="1185707"/>
                <a:ext cx="978120" cy="4302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Down Arrow 14">
            <a:extLst>
              <a:ext uri="{FF2B5EF4-FFF2-40B4-BE49-F238E27FC236}">
                <a16:creationId xmlns:a16="http://schemas.microsoft.com/office/drawing/2014/main" id="{4E60268F-BDA3-C445-A099-B36D5501CDCC}"/>
              </a:ext>
            </a:extLst>
          </p:cNvPr>
          <p:cNvSpPr/>
          <p:nvPr/>
        </p:nvSpPr>
        <p:spPr>
          <a:xfrm rot="1378843">
            <a:off x="8132684" y="1640562"/>
            <a:ext cx="235617" cy="777911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A73BB257-F3D3-1B43-9765-04E583BF33AF}"/>
              </a:ext>
            </a:extLst>
          </p:cNvPr>
          <p:cNvSpPr/>
          <p:nvPr/>
        </p:nvSpPr>
        <p:spPr>
          <a:xfrm rot="1378843">
            <a:off x="2692336" y="408900"/>
            <a:ext cx="235617" cy="777911"/>
          </a:xfrm>
          <a:prstGeom prst="downArrow">
            <a:avLst/>
          </a:prstGeom>
          <a:solidFill>
            <a:srgbClr val="00B050"/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C1CCE-40DA-8448-AD82-FB993F011FF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9326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46FF0-96A7-C34B-992F-45571E3A0F38}"/>
              </a:ext>
            </a:extLst>
          </p:cNvPr>
          <p:cNvSpPr txBox="1"/>
          <p:nvPr/>
        </p:nvSpPr>
        <p:spPr>
          <a:xfrm>
            <a:off x="224256" y="294961"/>
            <a:ext cx="127765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32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CUM?</a:t>
            </a:r>
            <a:endParaRPr kumimoji="0" lang="ro-RO" sz="32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0" name="image2.jpg" descr="image2.jpg">
            <a:extLst>
              <a:ext uri="{FF2B5EF4-FFF2-40B4-BE49-F238E27FC236}">
                <a16:creationId xmlns:a16="http://schemas.microsoft.com/office/drawing/2014/main" id="{92015812-B597-4746-BBDC-30039CE3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3748" y="393774"/>
            <a:ext cx="548700" cy="54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C3D99B-D01C-B34F-9D8D-C8A2C956A4BF}"/>
              </a:ext>
            </a:extLst>
          </p:cNvPr>
          <p:cNvSpPr txBox="1"/>
          <p:nvPr/>
        </p:nvSpPr>
        <p:spPr>
          <a:xfrm>
            <a:off x="892098" y="838143"/>
            <a:ext cx="5255540" cy="4616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o-RO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ro-RO" sz="2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2. DIGITALIZARE RESPONSABILA</a:t>
            </a:r>
          </a:p>
        </p:txBody>
      </p:sp>
      <p:sp>
        <p:nvSpPr>
          <p:cNvPr id="11" name="Rounded Rectangle">
            <a:extLst>
              <a:ext uri="{FF2B5EF4-FFF2-40B4-BE49-F238E27FC236}">
                <a16:creationId xmlns:a16="http://schemas.microsoft.com/office/drawing/2014/main" id="{284E3FC2-D00E-6F48-A556-5A2DA1672D72}"/>
              </a:ext>
            </a:extLst>
          </p:cNvPr>
          <p:cNvSpPr/>
          <p:nvPr/>
        </p:nvSpPr>
        <p:spPr>
          <a:xfrm>
            <a:off x="236524" y="1834790"/>
            <a:ext cx="792970" cy="739637"/>
          </a:xfrm>
          <a:prstGeom prst="roundRect">
            <a:avLst>
              <a:gd name="adj" fmla="val 31152"/>
            </a:avLst>
          </a:prstGeom>
          <a:blipFill>
            <a:blip r:embed="rId3"/>
            <a:stretch>
              <a:fillRect/>
            </a:stretch>
          </a:blip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b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7738112E-7ED9-7847-A62E-5D4A6798D438}"/>
              </a:ext>
            </a:extLst>
          </p:cNvPr>
          <p:cNvSpPr/>
          <p:nvPr/>
        </p:nvSpPr>
        <p:spPr>
          <a:xfrm>
            <a:off x="1222748" y="2244819"/>
            <a:ext cx="2563397" cy="194612"/>
          </a:xfrm>
          <a:prstGeom prst="homePlat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898BA-06CD-AE4D-A36F-A6CF29BBE186}"/>
              </a:ext>
            </a:extLst>
          </p:cNvPr>
          <p:cNvSpPr txBox="1"/>
          <p:nvPr/>
        </p:nvSpPr>
        <p:spPr>
          <a:xfrm>
            <a:off x="1203586" y="1772564"/>
            <a:ext cx="221951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LEAD CALIFICAT</a:t>
            </a:r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3547994F-F6B7-6D44-A2D2-B98A900C4081}"/>
              </a:ext>
            </a:extLst>
          </p:cNvPr>
          <p:cNvSpPr/>
          <p:nvPr/>
        </p:nvSpPr>
        <p:spPr>
          <a:xfrm>
            <a:off x="4059791" y="2269933"/>
            <a:ext cx="968792" cy="96902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004A7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20" name="Graphic 19" descr="Smart Phone">
            <a:extLst>
              <a:ext uri="{FF2B5EF4-FFF2-40B4-BE49-F238E27FC236}">
                <a16:creationId xmlns:a16="http://schemas.microsoft.com/office/drawing/2014/main" id="{1F26A9B1-7419-D048-85DC-69683B25D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2248" y="2739471"/>
            <a:ext cx="1373842" cy="13738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1D1B73-2E26-0B49-8E3A-943D694A77AB}"/>
              </a:ext>
            </a:extLst>
          </p:cNvPr>
          <p:cNvSpPr txBox="1"/>
          <p:nvPr/>
        </p:nvSpPr>
        <p:spPr>
          <a:xfrm rot="16200000">
            <a:off x="-31358" y="3025996"/>
            <a:ext cx="133231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1400" b="0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Score</a:t>
            </a:r>
            <a:r>
              <a:rPr kumimoji="0" lang="ro-RO" sz="14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Rise</a:t>
            </a:r>
            <a:r>
              <a:rPr kumimoji="0" lang="ro-RO" sz="1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 </a:t>
            </a:r>
            <a:endParaRPr kumimoji="0" lang="ro-RO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15377F51-D9A1-634F-892A-F2B3CCCEDC9B}"/>
              </a:ext>
            </a:extLst>
          </p:cNvPr>
          <p:cNvSpPr/>
          <p:nvPr/>
        </p:nvSpPr>
        <p:spPr>
          <a:xfrm rot="16200000" flipH="1">
            <a:off x="3580270" y="546464"/>
            <a:ext cx="1254830" cy="6215038"/>
          </a:xfrm>
          <a:prstGeom prst="bentUpArrow">
            <a:avLst>
              <a:gd name="adj1" fmla="val 24250"/>
              <a:gd name="adj2" fmla="val 37856"/>
              <a:gd name="adj3" fmla="val 25000"/>
            </a:avLst>
          </a:prstGeom>
          <a:solidFill>
            <a:srgbClr val="00B050"/>
          </a:solidFill>
          <a:ln w="25400" cap="flat">
            <a:solidFill>
              <a:srgbClr val="92D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FB0404-E352-3147-B2E4-15ED151EFAAA}"/>
              </a:ext>
            </a:extLst>
          </p:cNvPr>
          <p:cNvSpPr txBox="1"/>
          <p:nvPr/>
        </p:nvSpPr>
        <p:spPr>
          <a:xfrm>
            <a:off x="1696638" y="3657633"/>
            <a:ext cx="596126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RO" b="1" dirty="0">
                <a:solidFill>
                  <a:schemeClr val="bg1"/>
                </a:solidFill>
              </a:rPr>
              <a:t>PRELUARE LEAD</a:t>
            </a:r>
            <a:endParaRPr kumimoji="0" lang="ro-RO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26" name="Bent Arrow 25">
            <a:extLst>
              <a:ext uri="{FF2B5EF4-FFF2-40B4-BE49-F238E27FC236}">
                <a16:creationId xmlns:a16="http://schemas.microsoft.com/office/drawing/2014/main" id="{4DB136B3-2F3F-0B41-BCEB-8C53877C2D30}"/>
              </a:ext>
            </a:extLst>
          </p:cNvPr>
          <p:cNvSpPr/>
          <p:nvPr/>
        </p:nvSpPr>
        <p:spPr>
          <a:xfrm rot="10800000" flipH="1">
            <a:off x="480909" y="4093684"/>
            <a:ext cx="3940779" cy="794436"/>
          </a:xfrm>
          <a:prstGeom prst="ben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DEB10C-E3A8-F74B-B93A-74A3FB5F56AC}"/>
              </a:ext>
            </a:extLst>
          </p:cNvPr>
          <p:cNvSpPr txBox="1"/>
          <p:nvPr/>
        </p:nvSpPr>
        <p:spPr>
          <a:xfrm>
            <a:off x="912380" y="4519320"/>
            <a:ext cx="326307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Intrare in procesul standard de creditare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26168-4E48-9E41-A267-B7D093A58A1D}"/>
              </a:ext>
            </a:extLst>
          </p:cNvPr>
          <p:cNvSpPr txBox="1"/>
          <p:nvPr/>
        </p:nvSpPr>
        <p:spPr>
          <a:xfrm>
            <a:off x="299630" y="1598381"/>
            <a:ext cx="59246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USER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D913AB-0C44-F84E-8386-2E2C32B77E79}"/>
              </a:ext>
            </a:extLst>
          </p:cNvPr>
          <p:cNvSpPr txBox="1"/>
          <p:nvPr/>
        </p:nvSpPr>
        <p:spPr>
          <a:xfrm>
            <a:off x="3563633" y="1431858"/>
            <a:ext cx="234435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o-RO" dirty="0"/>
              <a:t>BANCHERI - CONSILIERI</a:t>
            </a:r>
            <a:endParaRPr kumimoji="0" lang="ro-RO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7" name="Graphic 16" descr="Programmer">
            <a:extLst>
              <a:ext uri="{FF2B5EF4-FFF2-40B4-BE49-F238E27FC236}">
                <a16:creationId xmlns:a16="http://schemas.microsoft.com/office/drawing/2014/main" id="{A4F35F30-91FC-B14B-9EC0-653D6E85EB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02592" y="2311406"/>
            <a:ext cx="799273" cy="799273"/>
          </a:xfrm>
          <a:prstGeom prst="rect">
            <a:avLst/>
          </a:prstGeom>
        </p:spPr>
      </p:pic>
      <p:pic>
        <p:nvPicPr>
          <p:cNvPr id="32" name="Graphic 31" descr="Programmer">
            <a:extLst>
              <a:ext uri="{FF2B5EF4-FFF2-40B4-BE49-F238E27FC236}">
                <a16:creationId xmlns:a16="http://schemas.microsoft.com/office/drawing/2014/main" id="{5E120A12-5652-4343-808C-3B25B1F377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42184" y="1627042"/>
            <a:ext cx="914400" cy="914400"/>
          </a:xfrm>
          <a:prstGeom prst="rect">
            <a:avLst/>
          </a:prstGeom>
        </p:spPr>
      </p:pic>
      <p:pic>
        <p:nvPicPr>
          <p:cNvPr id="33" name="Graphic 32" descr="Programmer">
            <a:extLst>
              <a:ext uri="{FF2B5EF4-FFF2-40B4-BE49-F238E27FC236}">
                <a16:creationId xmlns:a16="http://schemas.microsoft.com/office/drawing/2014/main" id="{BF8820EC-0BFB-1B49-9F5D-5D56E82EC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6060" y="2063420"/>
            <a:ext cx="526747" cy="526747"/>
          </a:xfrm>
          <a:prstGeom prst="rect">
            <a:avLst/>
          </a:prstGeom>
        </p:spPr>
      </p:pic>
      <p:pic>
        <p:nvPicPr>
          <p:cNvPr id="34" name="Graphic 33" descr="Programmer">
            <a:extLst>
              <a:ext uri="{FF2B5EF4-FFF2-40B4-BE49-F238E27FC236}">
                <a16:creationId xmlns:a16="http://schemas.microsoft.com/office/drawing/2014/main" id="{D4950908-6B78-D342-8473-A8047AF86E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2314" y="2380202"/>
            <a:ext cx="646364" cy="646364"/>
          </a:xfrm>
          <a:prstGeom prst="rect">
            <a:avLst/>
          </a:prstGeom>
        </p:spPr>
      </p:pic>
      <p:pic>
        <p:nvPicPr>
          <p:cNvPr id="35" name="Graphic 34" descr="Programmer">
            <a:extLst>
              <a:ext uri="{FF2B5EF4-FFF2-40B4-BE49-F238E27FC236}">
                <a16:creationId xmlns:a16="http://schemas.microsoft.com/office/drawing/2014/main" id="{D324D764-76F7-224A-A985-A7741EBB82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7991" y="1653437"/>
            <a:ext cx="657969" cy="657969"/>
          </a:xfrm>
          <a:prstGeom prst="rect">
            <a:avLst/>
          </a:prstGeom>
        </p:spPr>
      </p:pic>
      <p:pic>
        <p:nvPicPr>
          <p:cNvPr id="36" name="Graphic 35" descr="Smart Phone">
            <a:extLst>
              <a:ext uri="{FF2B5EF4-FFF2-40B4-BE49-F238E27FC236}">
                <a16:creationId xmlns:a16="http://schemas.microsoft.com/office/drawing/2014/main" id="{F6C8076A-354F-0844-B34A-728C96B80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7638" y="1602920"/>
            <a:ext cx="1373842" cy="137384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EBA1E89-FEB9-3346-9364-1F4D59145CD7}"/>
              </a:ext>
            </a:extLst>
          </p:cNvPr>
          <p:cNvSpPr txBox="1"/>
          <p:nvPr/>
        </p:nvSpPr>
        <p:spPr>
          <a:xfrm rot="16200000">
            <a:off x="6087118" y="1962096"/>
            <a:ext cx="133231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1400" b="0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Score</a:t>
            </a:r>
            <a:r>
              <a:rPr kumimoji="0" lang="ro-RO" sz="14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Rise</a:t>
            </a:r>
            <a:r>
              <a:rPr kumimoji="0" lang="ro-RO" sz="1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 </a:t>
            </a:r>
            <a:endParaRPr kumimoji="0" lang="ro-RO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38" name="Graphic 37" descr="Speaker phone">
            <a:extLst>
              <a:ext uri="{FF2B5EF4-FFF2-40B4-BE49-F238E27FC236}">
                <a16:creationId xmlns:a16="http://schemas.microsoft.com/office/drawing/2014/main" id="{B8309CB6-0854-EF41-A80C-766BC0160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36701" y="872243"/>
            <a:ext cx="914400" cy="914400"/>
          </a:xfrm>
          <a:prstGeom prst="rect">
            <a:avLst/>
          </a:prstGeom>
        </p:spPr>
      </p:pic>
      <p:pic>
        <p:nvPicPr>
          <p:cNvPr id="40" name="Graphic 39" descr="Laptop">
            <a:extLst>
              <a:ext uri="{FF2B5EF4-FFF2-40B4-BE49-F238E27FC236}">
                <a16:creationId xmlns:a16="http://schemas.microsoft.com/office/drawing/2014/main" id="{95282E63-E1CE-5E45-A1A5-F1FB5296E9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67175" y="1780360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A1578-8BF1-514B-B894-70CD0E9A7A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5538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1" grpId="0" animBg="1"/>
      <p:bldP spid="7" grpId="0" animBg="1"/>
      <p:bldP spid="15" grpId="0"/>
      <p:bldP spid="16" grpId="0" animBg="1"/>
      <p:bldP spid="21" grpId="0"/>
      <p:bldP spid="9" grpId="0" animBg="1"/>
      <p:bldP spid="22" grpId="0"/>
      <p:bldP spid="26" grpId="0" animBg="1"/>
      <p:bldP spid="28" grpId="0"/>
      <p:bldP spid="3" grpId="0"/>
      <p:bldP spid="31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46FF0-96A7-C34B-992F-45571E3A0F38}"/>
              </a:ext>
            </a:extLst>
          </p:cNvPr>
          <p:cNvSpPr txBox="1"/>
          <p:nvPr/>
        </p:nvSpPr>
        <p:spPr>
          <a:xfrm>
            <a:off x="224256" y="294961"/>
            <a:ext cx="127765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32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CUM?</a:t>
            </a:r>
            <a:endParaRPr kumimoji="0" lang="ro-RO" sz="32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0" name="image2.jpg" descr="image2.jpg">
            <a:extLst>
              <a:ext uri="{FF2B5EF4-FFF2-40B4-BE49-F238E27FC236}">
                <a16:creationId xmlns:a16="http://schemas.microsoft.com/office/drawing/2014/main" id="{92015812-B597-4746-BBDC-30039CE3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3748" y="393774"/>
            <a:ext cx="548700" cy="54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C3D99B-D01C-B34F-9D8D-C8A2C956A4BF}"/>
              </a:ext>
            </a:extLst>
          </p:cNvPr>
          <p:cNvSpPr txBox="1"/>
          <p:nvPr/>
        </p:nvSpPr>
        <p:spPr>
          <a:xfrm>
            <a:off x="476484" y="850461"/>
            <a:ext cx="755804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o-RO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3. DIGITALIZAREA COMPLETA A PROCESULUI DE CREDITARE </a:t>
            </a:r>
          </a:p>
        </p:txBody>
      </p:sp>
      <p:sp>
        <p:nvSpPr>
          <p:cNvPr id="11" name="Rounded Rectangle">
            <a:extLst>
              <a:ext uri="{FF2B5EF4-FFF2-40B4-BE49-F238E27FC236}">
                <a16:creationId xmlns:a16="http://schemas.microsoft.com/office/drawing/2014/main" id="{284E3FC2-D00E-6F48-A556-5A2DA1672D72}"/>
              </a:ext>
            </a:extLst>
          </p:cNvPr>
          <p:cNvSpPr/>
          <p:nvPr/>
        </p:nvSpPr>
        <p:spPr>
          <a:xfrm>
            <a:off x="177764" y="1860801"/>
            <a:ext cx="792970" cy="739637"/>
          </a:xfrm>
          <a:prstGeom prst="roundRect">
            <a:avLst>
              <a:gd name="adj" fmla="val 31152"/>
            </a:avLst>
          </a:prstGeom>
          <a:blipFill>
            <a:blip r:embed="rId3"/>
            <a:stretch>
              <a:fillRect/>
            </a:stretch>
          </a:blip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b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7738112E-7ED9-7847-A62E-5D4A6798D438}"/>
              </a:ext>
            </a:extLst>
          </p:cNvPr>
          <p:cNvSpPr/>
          <p:nvPr/>
        </p:nvSpPr>
        <p:spPr>
          <a:xfrm>
            <a:off x="1096644" y="1697389"/>
            <a:ext cx="3484184" cy="1303042"/>
          </a:xfrm>
          <a:prstGeom prst="homePlat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898BA-06CD-AE4D-A36F-A6CF29BBE186}"/>
              </a:ext>
            </a:extLst>
          </p:cNvPr>
          <p:cNvSpPr txBox="1"/>
          <p:nvPr/>
        </p:nvSpPr>
        <p:spPr>
          <a:xfrm>
            <a:off x="1207333" y="1697389"/>
            <a:ext cx="2851099" cy="1354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2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LEAD CALIFICAT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o-RO" dirty="0"/>
              <a:t>KYC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o-RO" dirty="0"/>
              <a:t>Grad de </a:t>
            </a:r>
            <a:r>
              <a:rPr lang="ro-RO" dirty="0" err="1"/>
              <a:t>indatorare</a:t>
            </a:r>
            <a:endParaRPr lang="ro-RO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o-RO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Clasa de risc </a:t>
            </a:r>
            <a:r>
              <a:rPr kumimoji="0" lang="ro-RO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Scorerise</a:t>
            </a:r>
            <a:endParaRPr kumimoji="0" lang="ro-RO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o-RO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ANAF etc.</a:t>
            </a:r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3547994F-F6B7-6D44-A2D2-B98A900C4081}"/>
              </a:ext>
            </a:extLst>
          </p:cNvPr>
          <p:cNvSpPr/>
          <p:nvPr/>
        </p:nvSpPr>
        <p:spPr>
          <a:xfrm>
            <a:off x="4631323" y="1836797"/>
            <a:ext cx="968792" cy="96902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004A7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C3D92595-D682-0049-87E9-E16EAF1655D2}"/>
              </a:ext>
            </a:extLst>
          </p:cNvPr>
          <p:cNvSpPr/>
          <p:nvPr/>
        </p:nvSpPr>
        <p:spPr>
          <a:xfrm>
            <a:off x="5610632" y="1668034"/>
            <a:ext cx="3355604" cy="1303042"/>
          </a:xfrm>
          <a:prstGeom prst="homePlat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20" name="Graphic 19" descr="Smart Phone">
            <a:extLst>
              <a:ext uri="{FF2B5EF4-FFF2-40B4-BE49-F238E27FC236}">
                <a16:creationId xmlns:a16="http://schemas.microsoft.com/office/drawing/2014/main" id="{1F26A9B1-7419-D048-85DC-69683B25D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2248" y="2739471"/>
            <a:ext cx="1373842" cy="13738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1D1B73-2E26-0B49-8E3A-943D694A77AB}"/>
              </a:ext>
            </a:extLst>
          </p:cNvPr>
          <p:cNvSpPr txBox="1"/>
          <p:nvPr/>
        </p:nvSpPr>
        <p:spPr>
          <a:xfrm rot="16200000">
            <a:off x="-31358" y="3025996"/>
            <a:ext cx="133231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1400" b="0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Score</a:t>
            </a:r>
            <a:r>
              <a:rPr kumimoji="0" lang="ro-RO" sz="14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Rise</a:t>
            </a:r>
            <a:r>
              <a:rPr kumimoji="0" lang="ro-RO" sz="1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 </a:t>
            </a:r>
            <a:endParaRPr kumimoji="0" lang="ro-RO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15377F51-D9A1-634F-892A-F2B3CCCEDC9B}"/>
              </a:ext>
            </a:extLst>
          </p:cNvPr>
          <p:cNvSpPr/>
          <p:nvPr/>
        </p:nvSpPr>
        <p:spPr>
          <a:xfrm rot="16200000" flipH="1">
            <a:off x="4023277" y="146893"/>
            <a:ext cx="1318290" cy="7031353"/>
          </a:xfrm>
          <a:prstGeom prst="bentUpArrow">
            <a:avLst>
              <a:gd name="adj1" fmla="val 24250"/>
              <a:gd name="adj2" fmla="val 37856"/>
              <a:gd name="adj3" fmla="val 25000"/>
            </a:avLst>
          </a:prstGeom>
          <a:solidFill>
            <a:srgbClr val="00B050"/>
          </a:solidFill>
          <a:ln w="25400" cap="flat">
            <a:solidFill>
              <a:srgbClr val="92D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FB0404-E352-3147-B2E4-15ED151EFAAA}"/>
              </a:ext>
            </a:extLst>
          </p:cNvPr>
          <p:cNvSpPr txBox="1"/>
          <p:nvPr/>
        </p:nvSpPr>
        <p:spPr>
          <a:xfrm>
            <a:off x="1709654" y="3661052"/>
            <a:ext cx="596126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APROBAT   -   Contractul de credit         /        </a:t>
            </a:r>
            <a:r>
              <a:rPr lang="ro-RO" b="1" dirty="0">
                <a:solidFill>
                  <a:schemeClr val="bg1"/>
                </a:solidFill>
              </a:rPr>
              <a:t>REFUZAT</a:t>
            </a:r>
            <a:endParaRPr kumimoji="0" lang="ro-RO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2AC695-5DE7-B34F-8A7A-8D2FD3AA7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0610" y="1687916"/>
            <a:ext cx="2678775" cy="12477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1BFED1A-992E-D247-84F3-36BDD37EDD6F}"/>
              </a:ext>
            </a:extLst>
          </p:cNvPr>
          <p:cNvSpPr txBox="1"/>
          <p:nvPr/>
        </p:nvSpPr>
        <p:spPr>
          <a:xfrm rot="19592864">
            <a:off x="5484275" y="1983904"/>
            <a:ext cx="229087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o-RO" sz="2000" b="1" dirty="0"/>
              <a:t>UNDERWRTING</a:t>
            </a:r>
          </a:p>
          <a:p>
            <a:pPr marL="285750" indent="-285750">
              <a:buFontTx/>
              <a:buChar char="-"/>
            </a:pPr>
            <a:endParaRPr kumimoji="0" lang="ro-RO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6" name="Bent Arrow 25">
            <a:extLst>
              <a:ext uri="{FF2B5EF4-FFF2-40B4-BE49-F238E27FC236}">
                <a16:creationId xmlns:a16="http://schemas.microsoft.com/office/drawing/2014/main" id="{4DB136B3-2F3F-0B41-BCEB-8C53877C2D30}"/>
              </a:ext>
            </a:extLst>
          </p:cNvPr>
          <p:cNvSpPr/>
          <p:nvPr/>
        </p:nvSpPr>
        <p:spPr>
          <a:xfrm rot="10800000" flipH="1">
            <a:off x="480909" y="4093684"/>
            <a:ext cx="3940779" cy="794436"/>
          </a:xfrm>
          <a:prstGeom prst="ben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7" name="Circle">
            <a:extLst>
              <a:ext uri="{FF2B5EF4-FFF2-40B4-BE49-F238E27FC236}">
                <a16:creationId xmlns:a16="http://schemas.microsoft.com/office/drawing/2014/main" id="{50BDAC0E-1431-AB4D-B339-280223BF0EEA}"/>
              </a:ext>
            </a:extLst>
          </p:cNvPr>
          <p:cNvSpPr/>
          <p:nvPr/>
        </p:nvSpPr>
        <p:spPr>
          <a:xfrm>
            <a:off x="4809995" y="4036562"/>
            <a:ext cx="968792" cy="96902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004A7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DEB10C-E3A8-F74B-B93A-74A3FB5F56AC}"/>
              </a:ext>
            </a:extLst>
          </p:cNvPr>
          <p:cNvSpPr txBox="1"/>
          <p:nvPr/>
        </p:nvSpPr>
        <p:spPr>
          <a:xfrm>
            <a:off x="912380" y="4519320"/>
            <a:ext cx="314605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Contractul de credit semnat electronic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FF981-8A64-7245-A9EE-F1FBF17017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9306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1" grpId="0" animBg="1"/>
      <p:bldP spid="7" grpId="0" animBg="1"/>
      <p:bldP spid="15" grpId="0"/>
      <p:bldP spid="16" grpId="0" animBg="1"/>
      <p:bldP spid="18" grpId="0" animBg="1"/>
      <p:bldP spid="21" grpId="0"/>
      <p:bldP spid="9" grpId="0" animBg="1"/>
      <p:bldP spid="22" grpId="0"/>
      <p:bldP spid="24" grpId="0"/>
      <p:bldP spid="26" grpId="0" animBg="1"/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46FF0-96A7-C34B-992F-45571E3A0F38}"/>
              </a:ext>
            </a:extLst>
          </p:cNvPr>
          <p:cNvSpPr txBox="1"/>
          <p:nvPr/>
        </p:nvSpPr>
        <p:spPr>
          <a:xfrm>
            <a:off x="671552" y="664272"/>
            <a:ext cx="465447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AVATAJELE </a:t>
            </a:r>
            <a:r>
              <a:rPr kumimoji="0" lang="ro-RO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UTILIZATORILOR</a:t>
            </a:r>
            <a:r>
              <a:rPr kumimoji="0" lang="ro-RO" sz="24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endParaRPr kumimoji="0" lang="ro-RO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0" name="image2.jpg" descr="image2.jpg">
            <a:extLst>
              <a:ext uri="{FF2B5EF4-FFF2-40B4-BE49-F238E27FC236}">
                <a16:creationId xmlns:a16="http://schemas.microsoft.com/office/drawing/2014/main" id="{92015812-B597-4746-BBDC-30039CE3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3748" y="393774"/>
            <a:ext cx="548700" cy="5487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C9751-B931-6F42-9449-D541B4082E14}"/>
              </a:ext>
            </a:extLst>
          </p:cNvPr>
          <p:cNvSpPr txBox="1"/>
          <p:nvPr/>
        </p:nvSpPr>
        <p:spPr>
          <a:xfrm>
            <a:off x="671548" y="1433216"/>
            <a:ext cx="797360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o-RO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Useri</a:t>
            </a:r>
            <a:r>
              <a:rPr kumimoji="0" lang="ro-RO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ro-RO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informati</a:t>
            </a:r>
            <a:r>
              <a:rPr lang="ro-RO" sz="2000" dirty="0"/>
              <a:t> = Debitori responsabili;</a:t>
            </a:r>
            <a:endParaRPr lang="ro-R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4A0CD-CC00-A44C-A5BA-73D5AB47BDD0}"/>
              </a:ext>
            </a:extLst>
          </p:cNvPr>
          <p:cNvSpPr txBox="1"/>
          <p:nvPr/>
        </p:nvSpPr>
        <p:spPr>
          <a:xfrm>
            <a:off x="671548" y="1964936"/>
            <a:ext cx="797360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o-RO" sz="2000" dirty="0" err="1"/>
              <a:t>Inrolare</a:t>
            </a:r>
            <a:r>
              <a:rPr lang="ro-RO" sz="2000" dirty="0"/>
              <a:t> inclusiv prin </a:t>
            </a:r>
            <a:r>
              <a:rPr lang="ro-RO" sz="2000" dirty="0" err="1"/>
              <a:t>Recunoastere</a:t>
            </a:r>
            <a:r>
              <a:rPr lang="ro-RO" sz="2000" dirty="0"/>
              <a:t> Faciala;</a:t>
            </a:r>
            <a:endParaRPr lang="ro-R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5D3A9D-7DA0-4E44-A308-7C2CC8F353BA}"/>
              </a:ext>
            </a:extLst>
          </p:cNvPr>
          <p:cNvSpPr txBox="1"/>
          <p:nvPr/>
        </p:nvSpPr>
        <p:spPr>
          <a:xfrm>
            <a:off x="671548" y="2553600"/>
            <a:ext cx="7973605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o-RO" sz="2000" dirty="0" err="1"/>
              <a:t>Aplicatie</a:t>
            </a:r>
            <a:r>
              <a:rPr lang="ro-RO" sz="2000" dirty="0"/>
              <a:t> mobila cu un UX optim - </a:t>
            </a:r>
            <a:r>
              <a:rPr lang="ro-RO" sz="2000" dirty="0" err="1"/>
              <a:t>fara</a:t>
            </a:r>
            <a:r>
              <a:rPr lang="ro-RO" sz="2000" dirty="0"/>
              <a:t> conturi, meniuri, parole;</a:t>
            </a:r>
            <a:endParaRPr lang="ro-RO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045ACE-A1A4-3049-BE94-697DCFD822DE}"/>
              </a:ext>
            </a:extLst>
          </p:cNvPr>
          <p:cNvSpPr txBox="1"/>
          <p:nvPr/>
        </p:nvSpPr>
        <p:spPr>
          <a:xfrm>
            <a:off x="671548" y="3169151"/>
            <a:ext cx="797360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o-RO" sz="2000" dirty="0"/>
              <a:t>In urma </a:t>
            </a:r>
            <a:r>
              <a:rPr lang="ro-RO" sz="2000" dirty="0" err="1"/>
              <a:t>inrolarii</a:t>
            </a:r>
            <a:r>
              <a:rPr lang="ro-RO" sz="2000" dirty="0"/>
              <a:t>, utilizatorii pot beneficia de certificat digital pentru </a:t>
            </a:r>
            <a:r>
              <a:rPr lang="ro-RO" sz="2000" dirty="0" err="1"/>
              <a:t>semnatura</a:t>
            </a:r>
            <a:r>
              <a:rPr lang="ro-RO" sz="2000" dirty="0"/>
              <a:t> electronica;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ro-RO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4AE6C7-BFB9-C24A-86C9-7DCDB57BFD92}"/>
              </a:ext>
            </a:extLst>
          </p:cNvPr>
          <p:cNvSpPr txBox="1"/>
          <p:nvPr/>
        </p:nvSpPr>
        <p:spPr>
          <a:xfrm>
            <a:off x="671549" y="3927145"/>
            <a:ext cx="797360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o-RO" sz="2000" dirty="0" err="1"/>
              <a:t>ScoreRise</a:t>
            </a:r>
            <a:r>
              <a:rPr lang="ro-RO" sz="2000" dirty="0"/>
              <a:t> </a:t>
            </a:r>
            <a:r>
              <a:rPr lang="ro-RO" sz="2000" dirty="0" err="1"/>
              <a:t>functioneaza</a:t>
            </a:r>
            <a:r>
              <a:rPr lang="ro-RO" sz="2000" dirty="0"/>
              <a:t> inclusiv pe telefoane cu performante medii;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9ADFE-7C5E-AC4E-BBD4-224243F3306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1787214"/>
      </p:ext>
    </p:extLst>
  </p:cSld>
  <p:clrMapOvr>
    <a:masterClrMapping/>
  </p:clrMapOvr>
  <p:transition spd="med" advTm="77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2.jpg" descr="image2.jpg">
            <a:extLst>
              <a:ext uri="{FF2B5EF4-FFF2-40B4-BE49-F238E27FC236}">
                <a16:creationId xmlns:a16="http://schemas.microsoft.com/office/drawing/2014/main" id="{92015812-B597-4746-BBDC-30039CE3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3748" y="393774"/>
            <a:ext cx="548700" cy="5487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4FF520-742C-D148-9268-D3284086B9D9}"/>
              </a:ext>
            </a:extLst>
          </p:cNvPr>
          <p:cNvSpPr txBox="1"/>
          <p:nvPr/>
        </p:nvSpPr>
        <p:spPr>
          <a:xfrm>
            <a:off x="724930" y="583465"/>
            <a:ext cx="506003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AVATAJELE </a:t>
            </a:r>
            <a:r>
              <a:rPr kumimoji="0" lang="ro-RO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CREDITORILOR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90026-841C-4248-A847-06CAC919344C}"/>
              </a:ext>
            </a:extLst>
          </p:cNvPr>
          <p:cNvSpPr txBox="1"/>
          <p:nvPr/>
        </p:nvSpPr>
        <p:spPr>
          <a:xfrm>
            <a:off x="724930" y="1278028"/>
            <a:ext cx="82186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o-RO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Digitalizare</a:t>
            </a:r>
            <a:r>
              <a:rPr kumimoji="0" lang="ro-R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ro-RO" sz="1800" dirty="0"/>
              <a:t>imediata / treptata a </a:t>
            </a:r>
            <a:r>
              <a:rPr kumimoji="0" lang="ro-R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proceselor de creditare</a:t>
            </a:r>
            <a:r>
              <a:rPr kumimoji="0" lang="ro-RO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ro-R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retail</a:t>
            </a:r>
            <a:r>
              <a:rPr lang="ro-RO" sz="1800" dirty="0"/>
              <a:t>;</a:t>
            </a:r>
            <a:endParaRPr lang="ro-R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A9B21-99F4-8446-8516-A42E6E748C05}"/>
              </a:ext>
            </a:extLst>
          </p:cNvPr>
          <p:cNvSpPr txBox="1"/>
          <p:nvPr/>
        </p:nvSpPr>
        <p:spPr>
          <a:xfrm>
            <a:off x="724930" y="1660345"/>
            <a:ext cx="82186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o-RO" sz="1800" dirty="0"/>
              <a:t>-   </a:t>
            </a:r>
            <a:r>
              <a:rPr lang="ro-RO" sz="1800" b="1" dirty="0"/>
              <a:t>Actualizarea</a:t>
            </a:r>
            <a:r>
              <a:rPr lang="ro-RO" sz="1800" dirty="0"/>
              <a:t> datelor de contact ale </a:t>
            </a:r>
            <a:r>
              <a:rPr lang="ro-RO" sz="1800" dirty="0" err="1"/>
              <a:t>userilor</a:t>
            </a:r>
            <a:r>
              <a:rPr lang="ro-RO" sz="1800" dirty="0"/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B15FC-74B8-4F4C-837C-3FD19F1AE212}"/>
              </a:ext>
            </a:extLst>
          </p:cNvPr>
          <p:cNvSpPr txBox="1"/>
          <p:nvPr/>
        </p:nvSpPr>
        <p:spPr>
          <a:xfrm>
            <a:off x="724930" y="2042662"/>
            <a:ext cx="82186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ro-RO" sz="1800" b="1" dirty="0"/>
              <a:t>Transferul</a:t>
            </a:r>
            <a:r>
              <a:rPr lang="ro-RO" sz="1800" dirty="0"/>
              <a:t> KYC </a:t>
            </a:r>
            <a:r>
              <a:rPr lang="ro-RO" sz="1800" dirty="0" err="1"/>
              <a:t>catre</a:t>
            </a:r>
            <a:r>
              <a:rPr lang="ro-RO" sz="1800" dirty="0"/>
              <a:t> </a:t>
            </a:r>
            <a:r>
              <a:rPr lang="ro-RO" sz="1800" dirty="0" err="1"/>
              <a:t>ScoreRise</a:t>
            </a:r>
            <a:r>
              <a:rPr lang="ro-RO" sz="1800" dirty="0"/>
              <a:t>;</a:t>
            </a:r>
            <a:endParaRPr lang="ro-R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03FF0A-0ABC-8342-A69A-11A7170EA095}"/>
              </a:ext>
            </a:extLst>
          </p:cNvPr>
          <p:cNvSpPr txBox="1"/>
          <p:nvPr/>
        </p:nvSpPr>
        <p:spPr>
          <a:xfrm>
            <a:off x="724930" y="2412599"/>
            <a:ext cx="82186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ro-RO" sz="1800" b="1" dirty="0" err="1"/>
              <a:t>Semnatura</a:t>
            </a:r>
            <a:r>
              <a:rPr lang="ro-RO" sz="1800" b="1" dirty="0"/>
              <a:t> electronica </a:t>
            </a:r>
            <a:r>
              <a:rPr lang="ro-RO" sz="1800" dirty="0"/>
              <a:t>QES, AES</a:t>
            </a:r>
            <a:r>
              <a:rPr lang="ro-RO" sz="1800" b="1" dirty="0"/>
              <a:t> </a:t>
            </a:r>
            <a:r>
              <a:rPr lang="ro-RO" sz="1800" dirty="0"/>
              <a:t>pentru semnarea online a documentelor;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7AE8B7-CC49-0C4C-B97D-8AC3221DB53E}"/>
              </a:ext>
            </a:extLst>
          </p:cNvPr>
          <p:cNvSpPr txBox="1"/>
          <p:nvPr/>
        </p:nvSpPr>
        <p:spPr>
          <a:xfrm>
            <a:off x="724930" y="2835288"/>
            <a:ext cx="82186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o-RO" sz="1800" b="1" dirty="0"/>
              <a:t>Resurse </a:t>
            </a:r>
            <a:r>
              <a:rPr lang="ro-RO" sz="1800" dirty="0"/>
              <a:t>minime pentru interconectare, cu rezultate imediate si de impact; </a:t>
            </a:r>
            <a:endParaRPr lang="ro-RO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56B5D9-20C9-DA47-843E-914D99324E1B}"/>
              </a:ext>
            </a:extLst>
          </p:cNvPr>
          <p:cNvSpPr txBox="1"/>
          <p:nvPr/>
        </p:nvSpPr>
        <p:spPr>
          <a:xfrm>
            <a:off x="724930" y="3270632"/>
            <a:ext cx="82186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o-RO" sz="1800" b="1" dirty="0"/>
              <a:t>Optimizarea</a:t>
            </a:r>
            <a:r>
              <a:rPr lang="ro-RO" sz="1800" dirty="0"/>
              <a:t> costurilor </a:t>
            </a:r>
            <a:r>
              <a:rPr lang="ro-RO" sz="1800" dirty="0" err="1"/>
              <a:t>operationale</a:t>
            </a:r>
            <a:r>
              <a:rPr lang="ro-RO" sz="1800" dirty="0"/>
              <a:t>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1BCA24-E73A-EC4E-9363-7D4EB454A915}"/>
              </a:ext>
            </a:extLst>
          </p:cNvPr>
          <p:cNvSpPr txBox="1"/>
          <p:nvPr/>
        </p:nvSpPr>
        <p:spPr>
          <a:xfrm>
            <a:off x="724930" y="3705976"/>
            <a:ext cx="82186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o-RO" sz="1800" b="1" dirty="0" err="1"/>
              <a:t>Collection</a:t>
            </a:r>
            <a:r>
              <a:rPr lang="ro-RO" sz="1800" b="1" dirty="0"/>
              <a:t> </a:t>
            </a:r>
            <a:r>
              <a:rPr lang="ro-RO" sz="1800" dirty="0"/>
              <a:t>– gestiunea  scadentei direct in </a:t>
            </a:r>
            <a:r>
              <a:rPr lang="ro-RO" sz="1800" dirty="0" err="1"/>
              <a:t>aplicatie</a:t>
            </a:r>
            <a:r>
              <a:rPr lang="ro-RO" sz="1800" dirty="0"/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B1F2E-4E13-4F4F-9C4E-06CC725D12C4}"/>
              </a:ext>
            </a:extLst>
          </p:cNvPr>
          <p:cNvSpPr txBox="1"/>
          <p:nvPr/>
        </p:nvSpPr>
        <p:spPr>
          <a:xfrm>
            <a:off x="724930" y="4141320"/>
            <a:ext cx="821865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o-RO" sz="1800" b="1" dirty="0"/>
              <a:t>Clasele de risc </a:t>
            </a:r>
            <a:r>
              <a:rPr lang="ro-RO" sz="1800" dirty="0" err="1"/>
              <a:t>ScoreRise</a:t>
            </a:r>
            <a:r>
              <a:rPr lang="ro-RO" sz="1800" dirty="0"/>
              <a:t> potrivite produselor cu </a:t>
            </a:r>
            <a:r>
              <a:rPr lang="ro-RO" sz="1800" dirty="0" err="1"/>
              <a:t>pricing</a:t>
            </a:r>
            <a:r>
              <a:rPr lang="ro-RO" sz="1800" dirty="0"/>
              <a:t> variabil </a:t>
            </a:r>
            <a:r>
              <a:rPr lang="ro-RO" sz="1800" dirty="0" err="1"/>
              <a:t>functie</a:t>
            </a:r>
            <a:r>
              <a:rPr lang="ro-RO" sz="1800" dirty="0"/>
              <a:t> de profilul de risc  (</a:t>
            </a:r>
            <a:r>
              <a:rPr lang="ro-RO" sz="1800" dirty="0" err="1"/>
              <a:t>risk</a:t>
            </a:r>
            <a:r>
              <a:rPr lang="ro-RO" sz="1800" dirty="0"/>
              <a:t> </a:t>
            </a:r>
            <a:r>
              <a:rPr lang="ro-RO" sz="1800" dirty="0" err="1"/>
              <a:t>based</a:t>
            </a:r>
            <a:r>
              <a:rPr lang="ro-RO" sz="1800" dirty="0"/>
              <a:t> price); </a:t>
            </a:r>
            <a:endParaRPr lang="ro-R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C165C5-D537-B544-8362-BB264987F9E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17556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simple-light-2">
  <a:themeElements>
    <a:clrScheme name="simple-light-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-light-2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-light-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-light-2">
  <a:themeElements>
    <a:clrScheme name="simple-light-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-light-2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-light-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5276</TotalTime>
  <Words>321</Words>
  <Application>Microsoft Macintosh PowerPoint</Application>
  <PresentationFormat>On-screen Show (16:9)</PresentationFormat>
  <Paragraphs>84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2</vt:i4>
      </vt:variant>
    </vt:vector>
  </HeadingPairs>
  <TitlesOfParts>
    <vt:vector size="29" baseType="lpstr">
      <vt:lpstr>Arial</vt:lpstr>
      <vt:lpstr>Calibri</vt:lpstr>
      <vt:lpstr>Calibri Light</vt:lpstr>
      <vt:lpstr>Economica</vt:lpstr>
      <vt:lpstr>Helvetica Light</vt:lpstr>
      <vt:lpstr>Helvetica Neue</vt:lpstr>
      <vt:lpstr>Helvetica Neue Medium</vt:lpstr>
      <vt:lpstr>Helvetica Neue Thin</vt:lpstr>
      <vt:lpstr>Lato Bold</vt:lpstr>
      <vt:lpstr>Lato Regular</vt:lpstr>
      <vt:lpstr>Open Sans</vt:lpstr>
      <vt:lpstr>Oswald</vt:lpstr>
      <vt:lpstr>Proxima Nova</vt:lpstr>
      <vt:lpstr>Raleway</vt:lpstr>
      <vt:lpstr>Source Code Pro</vt:lpstr>
      <vt:lpstr>Wingdings</vt:lpstr>
      <vt:lpstr>simple-light-2</vt:lpstr>
      <vt:lpstr>PowerPoint Presentation</vt:lpstr>
      <vt:lpstr>PowerPoint Presentation</vt:lpstr>
      <vt:lpstr>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  <vt:lpstr>Custom Show 1</vt:lpstr>
      <vt:lpstr>Custom Show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 Masut</cp:lastModifiedBy>
  <cp:revision>82</cp:revision>
  <dcterms:modified xsi:type="dcterms:W3CDTF">2019-05-07T17:10:22Z</dcterms:modified>
</cp:coreProperties>
</file>